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6" r:id="rId3"/>
    <p:sldId id="263" r:id="rId4"/>
    <p:sldId id="290" r:id="rId5"/>
    <p:sldId id="289" r:id="rId6"/>
    <p:sldId id="284" r:id="rId7"/>
    <p:sldId id="285" r:id="rId8"/>
    <p:sldId id="291" r:id="rId9"/>
    <p:sldId id="286" r:id="rId10"/>
    <p:sldId id="292" r:id="rId11"/>
    <p:sldId id="319" r:id="rId12"/>
    <p:sldId id="293" r:id="rId13"/>
    <p:sldId id="261" r:id="rId14"/>
    <p:sldId id="287" r:id="rId15"/>
    <p:sldId id="288" r:id="rId16"/>
    <p:sldId id="295" r:id="rId17"/>
    <p:sldId id="297" r:id="rId18"/>
    <p:sldId id="259" r:id="rId19"/>
    <p:sldId id="298" r:id="rId20"/>
    <p:sldId id="299" r:id="rId21"/>
    <p:sldId id="294" r:id="rId22"/>
    <p:sldId id="270" r:id="rId23"/>
    <p:sldId id="300" r:id="rId24"/>
    <p:sldId id="301" r:id="rId25"/>
    <p:sldId id="303" r:id="rId26"/>
    <p:sldId id="304" r:id="rId27"/>
    <p:sldId id="305" r:id="rId28"/>
    <p:sldId id="310" r:id="rId29"/>
    <p:sldId id="314" r:id="rId30"/>
    <p:sldId id="315" r:id="rId31"/>
    <p:sldId id="311" r:id="rId32"/>
    <p:sldId id="308" r:id="rId33"/>
    <p:sldId id="306" r:id="rId34"/>
    <p:sldId id="309" r:id="rId35"/>
    <p:sldId id="302" r:id="rId36"/>
    <p:sldId id="316" r:id="rId37"/>
    <p:sldId id="317" r:id="rId3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E"/>
    <a:srgbClr val="0000C8"/>
    <a:srgbClr val="F0FCEA"/>
    <a:srgbClr val="E1F5CF"/>
    <a:srgbClr val="FDFEFC"/>
    <a:srgbClr val="F1FCEA"/>
    <a:srgbClr val="E3F8D4"/>
    <a:srgbClr val="E4F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560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A97A9C-342D-4910-961D-D733F0CFD35F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2067F5-A53A-4D3A-8295-F391E9FBDF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4158-9636-47B6-8D8C-66182D93BA13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815D5-D1CF-491E-8E66-3C6DD11592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7D855-CAD0-41BE-9889-C2322434FFFA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82B19-A824-4CB7-9DE4-E620A95F0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545A-E792-425F-9526-E1285B5F8A90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9B771-07C3-4864-B5D2-38ABD04972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FD20-3F50-4740-AB66-9295E95177F6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AB06-7BC3-44FF-ADE4-71964238AA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8BB8-649D-475C-ADB7-1323EF63C90A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C4064-7828-44DB-BA55-69051187E3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8856E-DEE5-44D3-9F1F-65E84A9DB3E0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EF87-43A1-4BC5-BF8B-CA818BC716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F6D1B-9BD3-4CE5-B218-7781A49DD168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8518-FFAA-4DAB-96DB-B940B3C38B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A6567-B4CC-4345-865F-BCA48E0CC54E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A8413-1C39-46B5-A6F7-7ECBCFF4B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9773E-0DF0-45EA-A236-CE7BEED8F60C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F8F6-7284-4923-B70D-39F35DC470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D73CF-0E0B-46E9-874C-E3E373D8BEFD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9CFC-AF81-413B-BC27-A73A9364B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AFD7-55BB-4D60-928C-FA6278D02DCB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BC67-02D8-4FB0-A3AD-B4E0F08CA2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154D7A-7A80-4BE5-8C18-C50B05325149}" type="datetimeFigureOut">
              <a:rPr lang="pt-BR"/>
              <a:pPr>
                <a:defRPr/>
              </a:pPr>
              <a:t>16/04/2023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C5EE58-0708-459D-9733-2699938D66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incominutosdevalores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incominutosdevalores.org/quem.somos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academico.cl/profesores/noticia.php?id_noticia=237" TargetMode="External"/><Relationship Id="rId2" Type="http://schemas.openxmlformats.org/officeDocument/2006/relationships/hyperlink" Target="http://portaldoprofessor.mec.gov.br/link.html?categoria=1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virginia.gudino@gmail.com" TargetMode="External"/><Relationship Id="rId2" Type="http://schemas.openxmlformats.org/officeDocument/2006/relationships/hyperlink" Target="http://www.hacercomunidad.org/Nota.aspx?IdNota=717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hyperlink" Target="http://www.educasites.net/educacion_en_valores.ht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caminhos2008@gmail.com" TargetMode="External"/><Relationship Id="rId2" Type="http://schemas.openxmlformats.org/officeDocument/2006/relationships/hyperlink" Target="mailto:sb.sif@educacao.mg.gov.br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caminhos@bemviver.org" TargetMode="External"/><Relationship Id="rId2" Type="http://schemas.openxmlformats.org/officeDocument/2006/relationships/hyperlink" Target="mailto:mariabene@sed.sc.gov.br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aminhos2008@gmail.com" TargetMode="External"/><Relationship Id="rId2" Type="http://schemas.openxmlformats.org/officeDocument/2006/relationships/hyperlink" Target="mailto:grace.olive@gmail.co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caminhos2008@gmail.com" TargetMode="External"/><Relationship Id="rId2" Type="http://schemas.openxmlformats.org/officeDocument/2006/relationships/hyperlink" Target="mailto:gracteles@hotmail.co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caminhos@bemviver.org" TargetMode="External"/><Relationship Id="rId2" Type="http://schemas.openxmlformats.org/officeDocument/2006/relationships/hyperlink" Target="mailto:escola.129275@educacao.mg.gov.b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caminhos2008@gmail.com" TargetMode="External"/><Relationship Id="rId2" Type="http://schemas.openxmlformats.org/officeDocument/2006/relationships/hyperlink" Target="mailto:luciacde@yahoo.com.br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caminhos2008@gmail.com" TargetMode="External"/><Relationship Id="rId2" Type="http://schemas.openxmlformats.org/officeDocument/2006/relationships/hyperlink" Target="mailto:alcineibarbosa@yahoo.com.br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caminhos2008@gmail.com" TargetMode="External"/><Relationship Id="rId2" Type="http://schemas.openxmlformats.org/officeDocument/2006/relationships/hyperlink" Target="mailto:alzai_sales@hotmail.com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incominutosdevalore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P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33375"/>
            <a:ext cx="7597775" cy="37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/>
          </p:cNvSpPr>
          <p:nvPr/>
        </p:nvSpPr>
        <p:spPr bwMode="auto">
          <a:xfrm>
            <a:off x="827088" y="4149725"/>
            <a:ext cx="7561262" cy="2303463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>
              <a:lnSpc>
                <a:spcPct val="6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pt-BR" sz="2000" b="1">
              <a:solidFill>
                <a:srgbClr val="FBD5AB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6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pt-BR" sz="3600" b="1">
                <a:solidFill>
                  <a:srgbClr val="5C2A04"/>
                </a:solidFill>
                <a:latin typeface="Calibri" pitchFamily="34" charset="0"/>
              </a:rPr>
              <a:t>Cinco Minutos de Valores Humanos</a:t>
            </a:r>
          </a:p>
          <a:p>
            <a:pPr marL="342900" indent="-342900" algn="ctr">
              <a:lnSpc>
                <a:spcPct val="6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pt-BR" sz="3600" b="1">
                <a:solidFill>
                  <a:srgbClr val="5C2A04"/>
                </a:solidFill>
                <a:latin typeface="Calibri" pitchFamily="34" charset="0"/>
              </a:rPr>
              <a:t> para a Escola</a:t>
            </a:r>
          </a:p>
          <a:p>
            <a:pPr marL="342900" indent="-342900" algn="ctr">
              <a:lnSpc>
                <a:spcPct val="6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pt-BR" sz="2000" b="1">
              <a:solidFill>
                <a:srgbClr val="5C2A04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6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pt-BR" sz="3200" b="1">
                <a:solidFill>
                  <a:srgbClr val="5C2A04"/>
                </a:solidFill>
                <a:latin typeface="Calibri" pitchFamily="34" charset="0"/>
              </a:rPr>
              <a:t>A melhor das heranças para</a:t>
            </a:r>
          </a:p>
          <a:p>
            <a:pPr marL="342900" indent="-342900" algn="ctr">
              <a:lnSpc>
                <a:spcPct val="6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pt-BR" sz="3200" b="1">
                <a:solidFill>
                  <a:srgbClr val="5C2A04"/>
                </a:solidFill>
                <a:latin typeface="Calibri" pitchFamily="34" charset="0"/>
              </a:rPr>
              <a:t> nossos descendentes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457200" y="476250"/>
            <a:ext cx="8435975" cy="5832475"/>
          </a:xfrm>
          <a:prstGeom prst="rect">
            <a:avLst/>
          </a:prstGeom>
          <a:gradFill rotWithShape="1">
            <a:gsLst>
              <a:gs pos="0">
                <a:srgbClr val="FEF1E2"/>
              </a:gs>
              <a:gs pos="100000">
                <a:srgbClr val="FBD5AB"/>
              </a:gs>
            </a:gsLst>
            <a:lin ang="5400000" scaled="1"/>
          </a:gradFill>
          <a:ln w="38100" algn="ctr">
            <a:solidFill>
              <a:srgbClr val="D3FAAC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/>
            <a:endParaRPr lang="pt-BR" sz="3600" b="1">
              <a:latin typeface="Calibri" pitchFamily="34" charset="0"/>
            </a:endParaRPr>
          </a:p>
          <a:p>
            <a:pPr marL="342900" indent="-342900"/>
            <a:r>
              <a:rPr lang="pt-BR" sz="3600" b="1">
                <a:latin typeface="Calibri" pitchFamily="34" charset="0"/>
              </a:rPr>
              <a:t>Mas quando os </a:t>
            </a:r>
          </a:p>
          <a:p>
            <a:pPr marL="342900" indent="-342900"/>
            <a:r>
              <a:rPr lang="pt-BR" sz="3600" b="1">
                <a:latin typeface="Calibri" pitchFamily="34" charset="0"/>
              </a:rPr>
              <a:t>ensinamentos envolvem </a:t>
            </a:r>
          </a:p>
          <a:p>
            <a:pPr marL="342900" indent="-342900"/>
            <a:r>
              <a:rPr lang="pt-BR" sz="3600" b="1">
                <a:solidFill>
                  <a:schemeClr val="hlink"/>
                </a:solidFill>
                <a:latin typeface="Calibri" pitchFamily="34" charset="0"/>
              </a:rPr>
              <a:t>experiências/vivências</a:t>
            </a:r>
            <a:r>
              <a:rPr lang="pt-BR" sz="3600" b="1">
                <a:latin typeface="Calibri" pitchFamily="34" charset="0"/>
              </a:rPr>
              <a:t> </a:t>
            </a:r>
            <a:r>
              <a:rPr lang="pt-BR" sz="3600" b="1">
                <a:solidFill>
                  <a:schemeClr val="hlink"/>
                </a:solidFill>
                <a:latin typeface="Calibri" pitchFamily="34" charset="0"/>
              </a:rPr>
              <a:t>próprias</a:t>
            </a:r>
            <a:r>
              <a:rPr lang="pt-BR" sz="3600" b="1">
                <a:latin typeface="Calibri" pitchFamily="34" charset="0"/>
              </a:rPr>
              <a:t>, </a:t>
            </a:r>
          </a:p>
          <a:p>
            <a:pPr marL="342900" indent="-342900"/>
            <a:r>
              <a:rPr lang="pt-BR" sz="3600" b="1">
                <a:latin typeface="Calibri" pitchFamily="34" charset="0"/>
              </a:rPr>
              <a:t>que também são </a:t>
            </a:r>
          </a:p>
          <a:p>
            <a:pPr marL="342900" indent="-342900"/>
            <a:r>
              <a:rPr lang="pt-BR" sz="3600" b="1">
                <a:latin typeface="Calibri" pitchFamily="34" charset="0"/>
              </a:rPr>
              <a:t>permeadas por </a:t>
            </a:r>
          </a:p>
          <a:p>
            <a:pPr marL="342900" indent="-342900"/>
            <a:r>
              <a:rPr lang="pt-BR" sz="3600" b="1">
                <a:solidFill>
                  <a:schemeClr val="hlink"/>
                </a:solidFill>
                <a:latin typeface="Calibri" pitchFamily="34" charset="0"/>
              </a:rPr>
              <a:t>sentimentos/emoções</a:t>
            </a:r>
            <a:r>
              <a:rPr lang="pt-BR" sz="3600" b="1">
                <a:latin typeface="Calibri" pitchFamily="34" charset="0"/>
              </a:rPr>
              <a:t>, </a:t>
            </a:r>
          </a:p>
          <a:p>
            <a:pPr marL="342900" indent="-342900"/>
            <a:r>
              <a:rPr lang="pt-BR" sz="3600" b="1">
                <a:latin typeface="Calibri" pitchFamily="34" charset="0"/>
              </a:rPr>
              <a:t>a aprendizagem se dá</a:t>
            </a:r>
          </a:p>
          <a:p>
            <a:pPr marL="342900" indent="-342900"/>
            <a:r>
              <a:rPr lang="pt-BR" sz="3600" b="1">
                <a:latin typeface="Calibri" pitchFamily="34" charset="0"/>
              </a:rPr>
              <a:t>de forma mais profunda. </a:t>
            </a:r>
          </a:p>
        </p:txBody>
      </p:sp>
      <p:pic>
        <p:nvPicPr>
          <p:cNvPr id="24578" name="Picture 10" descr="sentimento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941888"/>
            <a:ext cx="22288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12" descr="af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284538"/>
            <a:ext cx="1524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8" descr="sentimento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2205038"/>
            <a:ext cx="1501775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1" descr="emoçõ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908050"/>
            <a:ext cx="1582738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body" idx="4294967295"/>
          </p:nvPr>
        </p:nvSpPr>
        <p:spPr>
          <a:xfrm>
            <a:off x="323850" y="404813"/>
            <a:ext cx="8424863" cy="6119812"/>
          </a:xfrm>
          <a:gradFill rotWithShape="1">
            <a:gsLst>
              <a:gs pos="0">
                <a:srgbClr val="FEF3E6"/>
              </a:gs>
              <a:gs pos="100000">
                <a:srgbClr val="FDD7AD"/>
              </a:gs>
            </a:gsLst>
            <a:lin ang="5400000" scaled="1"/>
          </a:gradFill>
          <a:ln w="38100" cap="flat" algn="ctr">
            <a:solidFill>
              <a:srgbClr val="D3FAAC"/>
            </a:solidFill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pt-BR" sz="2000" b="1"/>
              <a:t>	</a:t>
            </a:r>
            <a:r>
              <a:rPr lang="pt-BR" b="1"/>
              <a:t>Os </a:t>
            </a:r>
            <a:r>
              <a:rPr lang="pt-BR" b="1">
                <a:solidFill>
                  <a:schemeClr val="hlink"/>
                </a:solidFill>
              </a:rPr>
              <a:t>contos e narrativas propiciam</a:t>
            </a:r>
            <a:r>
              <a:rPr lang="pt-BR" b="1"/>
              <a:t> essa importante experiência/vivência permeada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pt-BR" b="1"/>
              <a:t>	de sentimentos e emoções,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pt-BR" b="1"/>
              <a:t>	mesmo que não no mesmo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pt-BR" b="1"/>
              <a:t>	nível da realidade.</a:t>
            </a:r>
            <a:br>
              <a:rPr lang="pt-BR" b="1"/>
            </a:br>
            <a:endParaRPr lang="pt-BR" b="1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pt-BR" b="1"/>
              <a:t>	É como se a vivência de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pt-BR" b="1"/>
              <a:t>	sentimentos/emoções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pt-BR" b="1"/>
              <a:t>	fosse o </a:t>
            </a:r>
            <a:r>
              <a:rPr lang="pt-BR" b="1">
                <a:solidFill>
                  <a:schemeClr val="hlink"/>
                </a:solidFill>
              </a:rPr>
              <a:t>amálgama</a:t>
            </a:r>
            <a:r>
              <a:rPr lang="pt-BR" b="1"/>
              <a:t> para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pt-BR" b="1"/>
              <a:t>	a impressão (imprimir)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pt-BR" b="1"/>
              <a:t>	do que está sendo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pt-BR" b="1"/>
              <a:t>	ensinado.</a:t>
            </a:r>
          </a:p>
        </p:txBody>
      </p:sp>
      <p:pic>
        <p:nvPicPr>
          <p:cNvPr id="25626" name="Picture 26" descr="conto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484313"/>
            <a:ext cx="1562100" cy="1312862"/>
          </a:xfrm>
          <a:prstGeom prst="rect">
            <a:avLst/>
          </a:prstGeom>
          <a:noFill/>
        </p:spPr>
      </p:pic>
      <p:pic>
        <p:nvPicPr>
          <p:cNvPr id="25627" name="Picture 27" descr="conto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149725"/>
            <a:ext cx="1684337" cy="1925638"/>
          </a:xfrm>
          <a:prstGeom prst="rect">
            <a:avLst/>
          </a:prstGeom>
          <a:noFill/>
        </p:spPr>
      </p:pic>
      <p:pic>
        <p:nvPicPr>
          <p:cNvPr id="25629" name="Picture 29" descr="emoçõ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5084763"/>
            <a:ext cx="2046288" cy="1287462"/>
          </a:xfrm>
          <a:prstGeom prst="rect">
            <a:avLst/>
          </a:prstGeom>
          <a:noFill/>
        </p:spPr>
      </p:pic>
      <p:pic>
        <p:nvPicPr>
          <p:cNvPr id="25630" name="Picture 9" descr="afeto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2924175"/>
            <a:ext cx="1900237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1763713" y="549275"/>
            <a:ext cx="8291512" cy="5976938"/>
          </a:xfrm>
          <a:prstGeom prst="rect">
            <a:avLst/>
          </a:prstGeom>
          <a:gradFill rotWithShape="1">
            <a:gsLst>
              <a:gs pos="0">
                <a:srgbClr val="FEF1E2"/>
              </a:gs>
              <a:gs pos="100000">
                <a:srgbClr val="FBD5AB"/>
              </a:gs>
            </a:gsLst>
            <a:lin ang="5400000" scaled="1"/>
          </a:gradFill>
          <a:ln w="38100" algn="ctr">
            <a:solidFill>
              <a:srgbClr val="D3FAAC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3200" b="1">
                <a:latin typeface="Calibri" pitchFamily="34" charset="0"/>
              </a:rPr>
              <a:t>	Os contos e narrativas que trazem em seu bojo ensinamentos sobre valores humanos têm alcance ainda maior quando os alunos são incitados a contá-los para os pais.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pt-BR" sz="32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pt-BR" sz="32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3200" b="1">
                <a:latin typeface="Calibri" pitchFamily="34" charset="0"/>
              </a:rPr>
              <a:t>Várias escolas estão ministrando as aulas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3200" b="1">
                <a:latin typeface="Calibri" pitchFamily="34" charset="0"/>
              </a:rPr>
              <a:t>do Programa </a:t>
            </a:r>
            <a:r>
              <a:rPr lang="pt-BR" sz="3200" b="1" i="1">
                <a:solidFill>
                  <a:schemeClr val="hlink"/>
                </a:solidFill>
                <a:latin typeface="Calibri" pitchFamily="34" charset="0"/>
              </a:rPr>
              <a:t>Cinco Minutos de Valores Humanos para a Escola</a:t>
            </a:r>
            <a:r>
              <a:rPr lang="pt-BR" sz="3200" b="1" i="1">
                <a:latin typeface="Calibri" pitchFamily="34" charset="0"/>
              </a:rPr>
              <a:t> </a:t>
            </a:r>
            <a:r>
              <a:rPr lang="pt-BR" sz="3200" b="1">
                <a:latin typeface="Calibri" pitchFamily="34" charset="0"/>
              </a:rPr>
              <a:t>aos alunos, professores e demais profissionais que nelas trabalham. </a:t>
            </a:r>
          </a:p>
        </p:txBody>
      </p:sp>
      <p:pic>
        <p:nvPicPr>
          <p:cNvPr id="26626" name="Picture 7" descr="aprendizado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7961" y="2492375"/>
            <a:ext cx="1247983" cy="14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cao-e-ga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2" y="2614499"/>
            <a:ext cx="1039813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1" descr="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240" y="2510947"/>
            <a:ext cx="18002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cap="flat" algn="ctr">
            <a:solidFill>
              <a:srgbClr val="D3FAAC"/>
            </a:solidFill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t-BR" sz="4000" b="1"/>
              <a:t>Esse é um processo lento, para</a:t>
            </a:r>
            <a:br>
              <a:rPr lang="pt-BR" sz="4000" b="1"/>
            </a:br>
            <a:r>
              <a:rPr lang="pt-BR" sz="4000" b="1"/>
              <a:t>médio e longo prazo...</a:t>
            </a:r>
            <a:br>
              <a:rPr lang="pt-BR" sz="4000" b="1"/>
            </a:br>
            <a:br>
              <a:rPr lang="pt-BR" sz="4000" b="1"/>
            </a:br>
            <a:br>
              <a:rPr lang="pt-BR" sz="4000" b="1"/>
            </a:br>
            <a:br>
              <a:rPr lang="pt-BR" sz="2800" b="1"/>
            </a:br>
            <a:br>
              <a:rPr lang="pt-BR" sz="4000" b="1"/>
            </a:br>
            <a:r>
              <a:rPr lang="pt-BR" sz="4000" b="1"/>
              <a:t>Mas, um caráter fortalecido em sua essência e princípios é o ponto de partida para se chegar a uma sociedade mais humana e ética.</a:t>
            </a:r>
            <a:r>
              <a:rPr lang="pt-BR" b="1"/>
              <a:t> </a:t>
            </a:r>
          </a:p>
        </p:txBody>
      </p:sp>
      <p:pic>
        <p:nvPicPr>
          <p:cNvPr id="28674" name="Picture 7" descr="caráter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2060575"/>
            <a:ext cx="140176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8" descr="caráter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6750" y="1989138"/>
            <a:ext cx="1169988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832475"/>
          </a:xfr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cap="flat" algn="ctr">
            <a:solidFill>
              <a:srgbClr val="D3FAAC"/>
            </a:solidFill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pt-BR" sz="1400" b="1"/>
          </a:p>
          <a:p>
            <a:pPr algn="ctr">
              <a:buFont typeface="Arial" charset="0"/>
              <a:buNone/>
              <a:defRPr/>
            </a:pPr>
            <a:r>
              <a:rPr lang="pt-BR" sz="4000" b="1"/>
              <a:t>Portanto, para a construção de </a:t>
            </a:r>
          </a:p>
          <a:p>
            <a:pPr algn="ctr">
              <a:buFont typeface="Arial" charset="0"/>
              <a:buNone/>
              <a:defRPr/>
            </a:pPr>
            <a:r>
              <a:rPr lang="pt-BR" sz="4000" b="1"/>
              <a:t>uma sociedade saudável, é preciso passar-se a ensinar Valores Humanos na escola como </a:t>
            </a:r>
          </a:p>
          <a:p>
            <a:pPr algn="ctr">
              <a:buFont typeface="Arial" charset="0"/>
              <a:buNone/>
              <a:defRPr/>
            </a:pPr>
            <a:r>
              <a:rPr lang="pt-BR" sz="4000" b="1">
                <a:solidFill>
                  <a:srgbClr val="0000EE"/>
                </a:solidFill>
              </a:rPr>
              <a:t>MATÉRIA ESPECÍFICA</a:t>
            </a:r>
            <a:r>
              <a:rPr lang="pt-BR" sz="4000" b="1"/>
              <a:t> </a:t>
            </a:r>
          </a:p>
          <a:p>
            <a:pPr algn="ctr">
              <a:buFont typeface="Arial" charset="0"/>
              <a:buNone/>
              <a:defRPr/>
            </a:pPr>
            <a:r>
              <a:rPr lang="pt-BR" sz="4000" b="1"/>
              <a:t>e não apenas como conhecimentos embutidos em outras disciplinas.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689600"/>
          </a:xfr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cap="flat" algn="ctr">
            <a:solidFill>
              <a:srgbClr val="D3FAAC"/>
            </a:solidFill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pt-BR" sz="1200" b="1"/>
          </a:p>
          <a:p>
            <a:pPr algn="ctr">
              <a:buFont typeface="Arial" charset="0"/>
              <a:buNone/>
              <a:defRPr/>
            </a:pPr>
            <a:r>
              <a:rPr lang="pt-BR" sz="3600" b="1"/>
              <a:t>	Só mesmo mediante uma mudança radical na mentalidade vigente é possível pensar-se num </a:t>
            </a:r>
            <a:r>
              <a:rPr lang="pt-BR" sz="3600" b="1">
                <a:solidFill>
                  <a:srgbClr val="0000EE"/>
                </a:solidFill>
              </a:rPr>
              <a:t>futuro melhor e mais digno</a:t>
            </a:r>
            <a:r>
              <a:rPr lang="pt-BR" sz="3600" b="1"/>
              <a:t> para nós e para nossos descendentes.</a:t>
            </a:r>
          </a:p>
        </p:txBody>
      </p:sp>
      <p:pic>
        <p:nvPicPr>
          <p:cNvPr id="30722" name="Picture 14" descr="imagem-terraemp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4221163"/>
            <a:ext cx="3671887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body" idx="1"/>
          </p:nvPr>
        </p:nvSpPr>
        <p:spPr>
          <a:xfrm>
            <a:off x="611188" y="404813"/>
            <a:ext cx="8147050" cy="5976937"/>
          </a:xfrm>
          <a:gradFill rotWithShape="1">
            <a:gsLst>
              <a:gs pos="0">
                <a:srgbClr val="EAFBDD"/>
              </a:gs>
              <a:gs pos="100000">
                <a:srgbClr val="D3FAAC"/>
              </a:gs>
            </a:gsLst>
            <a:lin ang="5400000" scaled="1"/>
          </a:gradFill>
          <a:ln w="19050" cap="flat" algn="ctr">
            <a:solidFill>
              <a:schemeClr val="accent2"/>
            </a:solidFill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t-BR" sz="1000" b="1" dirty="0"/>
              <a:t>	</a:t>
            </a:r>
          </a:p>
          <a:p>
            <a:pPr algn="ctr">
              <a:lnSpc>
                <a:spcPct val="75000"/>
              </a:lnSpc>
              <a:buFont typeface="Arial" charset="0"/>
              <a:buNone/>
              <a:defRPr/>
            </a:pPr>
            <a:endParaRPr lang="pt-BR" sz="800" b="1" dirty="0"/>
          </a:p>
          <a:p>
            <a:pPr algn="ctr">
              <a:lnSpc>
                <a:spcPct val="75000"/>
              </a:lnSpc>
              <a:buFont typeface="Arial" charset="0"/>
              <a:buNone/>
              <a:defRPr/>
            </a:pPr>
            <a:r>
              <a:rPr lang="pt-BR" b="1" dirty="0">
                <a:solidFill>
                  <a:srgbClr val="6E2508"/>
                </a:solidFill>
              </a:rPr>
              <a:t>Cinco Minutos de Valores Humanos</a:t>
            </a:r>
          </a:p>
          <a:p>
            <a:pPr algn="ctr">
              <a:lnSpc>
                <a:spcPct val="75000"/>
              </a:lnSpc>
              <a:buFont typeface="Arial" charset="0"/>
              <a:buNone/>
              <a:defRPr/>
            </a:pPr>
            <a:r>
              <a:rPr lang="pt-BR" b="1" dirty="0">
                <a:solidFill>
                  <a:srgbClr val="6E2508"/>
                </a:solidFill>
              </a:rPr>
              <a:t> para a Escola</a:t>
            </a:r>
          </a:p>
          <a:p>
            <a:pPr algn="ctr">
              <a:lnSpc>
                <a:spcPct val="75000"/>
              </a:lnSpc>
              <a:buNone/>
              <a:defRPr/>
            </a:pPr>
            <a:r>
              <a:rPr lang="pt-BR" b="1" dirty="0">
                <a:hlinkClick r:id="rId2"/>
              </a:rPr>
              <a:t>www.cincominutosdevalores.org</a:t>
            </a:r>
            <a:endParaRPr lang="pt-BR" dirty="0">
              <a:solidFill>
                <a:schemeClr val="hlink"/>
              </a:solidFill>
            </a:endParaRPr>
          </a:p>
          <a:p>
            <a:pPr algn="ctr">
              <a:lnSpc>
                <a:spcPct val="75000"/>
              </a:lnSpc>
              <a:buFont typeface="Arial" charset="0"/>
              <a:buNone/>
              <a:defRPr/>
            </a:pPr>
            <a:endParaRPr lang="pt-BR" b="1" dirty="0">
              <a:solidFill>
                <a:srgbClr val="6E2508"/>
              </a:solidFill>
            </a:endParaRPr>
          </a:p>
          <a:p>
            <a:pPr algn="ctr">
              <a:lnSpc>
                <a:spcPct val="75000"/>
              </a:lnSpc>
              <a:buFont typeface="Arial" charset="0"/>
              <a:buNone/>
              <a:defRPr/>
            </a:pPr>
            <a:endParaRPr lang="pt-BR" sz="800" b="1" dirty="0">
              <a:solidFill>
                <a:srgbClr val="6E2508"/>
              </a:solidFill>
            </a:endParaRPr>
          </a:p>
        </p:txBody>
      </p:sp>
      <p:pic>
        <p:nvPicPr>
          <p:cNvPr id="31746" name="Picture 12" descr="P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565400"/>
            <a:ext cx="75565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/>
          </p:cNvSpPr>
          <p:nvPr/>
        </p:nvSpPr>
        <p:spPr bwMode="auto">
          <a:xfrm>
            <a:off x="323850" y="404813"/>
            <a:ext cx="8496300" cy="6191250"/>
          </a:xfrm>
          <a:prstGeom prst="rect">
            <a:avLst/>
          </a:prstGeom>
          <a:gradFill rotWithShape="1">
            <a:gsLst>
              <a:gs pos="0">
                <a:srgbClr val="FBFEF8"/>
              </a:gs>
              <a:gs pos="100000">
                <a:srgbClr val="EAFBDD"/>
              </a:gs>
            </a:gsLst>
            <a:lin ang="5400000" scaled="1"/>
          </a:gra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endParaRPr lang="pt-BR" sz="1000" b="1">
              <a:latin typeface="Calibri" pitchFamily="34" charset="0"/>
            </a:endParaRPr>
          </a:p>
          <a:p>
            <a:pPr marL="342900" indent="-342900" algn="ctr">
              <a:defRPr/>
            </a:pPr>
            <a:r>
              <a:rPr lang="pt-BR" sz="2800" b="1">
                <a:latin typeface="Calibri" pitchFamily="34" charset="0"/>
              </a:rPr>
              <a:t>O Programa  </a:t>
            </a:r>
            <a:r>
              <a:rPr lang="pt-BR" sz="2800" b="1" i="1">
                <a:solidFill>
                  <a:schemeClr val="hlink"/>
                </a:solidFill>
                <a:latin typeface="Calibri" pitchFamily="34" charset="0"/>
              </a:rPr>
              <a:t>Cinco Minutos de Valores Humanos</a:t>
            </a:r>
          </a:p>
          <a:p>
            <a:pPr marL="342900" indent="-342900" algn="ctr">
              <a:defRPr/>
            </a:pPr>
            <a:r>
              <a:rPr lang="pt-BR" sz="2800" b="1" i="1">
                <a:solidFill>
                  <a:schemeClr val="hlink"/>
                </a:solidFill>
                <a:latin typeface="Calibri" pitchFamily="34" charset="0"/>
              </a:rPr>
              <a:t> para a Escola (</a:t>
            </a:r>
            <a:r>
              <a:rPr lang="pt-BR" sz="2800" b="1">
                <a:latin typeface="Calibri" pitchFamily="34" charset="0"/>
              </a:rPr>
              <a:t>totalmente gratuito)</a:t>
            </a:r>
            <a:r>
              <a:rPr lang="pt-BR"/>
              <a:t> </a:t>
            </a:r>
            <a:r>
              <a:rPr lang="pt-BR" sz="2800" b="1">
                <a:latin typeface="Calibri" pitchFamily="34" charset="0"/>
              </a:rPr>
              <a:t>não tem “cor religiosa” e foi formatado para atender da melhor maneira possível às necessidades a que se propõe e a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facilitar </a:t>
            </a:r>
            <a:r>
              <a:rPr lang="pt-BR" sz="2800" b="1">
                <a:latin typeface="Calibri" pitchFamily="34" charset="0"/>
              </a:rPr>
              <a:t>sua implantação por parte das escolas.</a:t>
            </a:r>
          </a:p>
          <a:p>
            <a:pPr marL="342900" indent="-342900" algn="ctr" eaLnBrk="0" hangingPunct="0">
              <a:buFont typeface="Arial" charset="0"/>
              <a:buNone/>
              <a:defRPr/>
            </a:pPr>
            <a:endParaRPr lang="pt-BR" b="1">
              <a:latin typeface="Calibri" pitchFamily="34" charset="0"/>
            </a:endParaRPr>
          </a:p>
          <a:p>
            <a:pPr marL="342900" indent="-342900" algn="ctr" eaLnBrk="0" hangingPunct="0">
              <a:buFont typeface="Arial" charset="0"/>
              <a:buNone/>
              <a:defRPr/>
            </a:pPr>
            <a:endParaRPr lang="pt-BR" b="1">
              <a:latin typeface="Calibri" pitchFamily="34" charset="0"/>
            </a:endParaRPr>
          </a:p>
          <a:p>
            <a:pPr marL="342900" indent="-342900" algn="ctr" eaLnBrk="0" hangingPunct="0">
              <a:buFont typeface="Arial" charset="0"/>
              <a:buNone/>
              <a:defRPr/>
            </a:pPr>
            <a:endParaRPr lang="pt-BR" sz="2400" b="1">
              <a:latin typeface="Calibri" pitchFamily="34" charset="0"/>
            </a:endParaRPr>
          </a:p>
          <a:p>
            <a:pPr marL="342900" indent="-342900" algn="ctr" eaLnBrk="0" hangingPunct="0">
              <a:buFont typeface="Arial" charset="0"/>
              <a:buNone/>
              <a:defRPr/>
            </a:pPr>
            <a:r>
              <a:rPr lang="pt-BR" sz="2800" b="1">
                <a:latin typeface="Calibri" pitchFamily="34" charset="0"/>
              </a:rPr>
              <a:t>1 – Consta de 3 Módulos com 200 aulas cada.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pt-BR" sz="2800" b="1">
                <a:latin typeface="Calibri" pitchFamily="34" charset="0"/>
              </a:rPr>
              <a:t>	São aulas de aprox.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cinco minutos</a:t>
            </a:r>
            <a:r>
              <a:rPr lang="pt-BR" sz="2800" b="1">
                <a:latin typeface="Calibri" pitchFamily="34" charset="0"/>
              </a:rPr>
              <a:t> de duração, a serem ministradas diariamente em todas as turmas do 5º ao 9º ano. 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pt-BR" sz="2800" b="1">
                <a:latin typeface="Calibri" pitchFamily="34" charset="0"/>
              </a:rPr>
              <a:t>Devido à curta duração das aulas, as escolas não terão qualquer dificuldade para acrescentá-las aos seus calendários. </a:t>
            </a:r>
          </a:p>
        </p:txBody>
      </p:sp>
      <p:pic>
        <p:nvPicPr>
          <p:cNvPr id="32770" name="Picture 4" descr="du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565400"/>
            <a:ext cx="1371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395288" y="404813"/>
            <a:ext cx="8424862" cy="6119812"/>
          </a:xfrm>
          <a:prstGeom prst="rect">
            <a:avLst/>
          </a:prstGeom>
          <a:gradFill rotWithShape="1">
            <a:gsLst>
              <a:gs pos="0">
                <a:srgbClr val="FDFFFB"/>
              </a:gs>
              <a:gs pos="100000">
                <a:srgbClr val="E1FBCD"/>
              </a:gs>
            </a:gsLst>
            <a:lin ang="5400000" scaled="1"/>
          </a:gra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</a:pPr>
            <a:r>
              <a:rPr lang="pt-BR" sz="3200" b="1">
                <a:latin typeface="Calibri" pitchFamily="34" charset="0"/>
              </a:rPr>
              <a:t>2 - Foi elaborado com a utilização de contos e narrativas 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especialmente elaborados para cada situação</a:t>
            </a:r>
            <a:r>
              <a:rPr lang="pt-BR" sz="3200" b="1">
                <a:latin typeface="Calibri" pitchFamily="34" charset="0"/>
              </a:rPr>
              <a:t>, visando facilitar a internalização dos ensinamentos.</a:t>
            </a: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</a:pPr>
            <a:endParaRPr lang="pt-BR" sz="3200" b="1">
              <a:latin typeface="Calibri" pitchFamily="34" charset="0"/>
            </a:endParaRP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</a:pPr>
            <a:r>
              <a:rPr lang="pt-BR" sz="3200" b="1">
                <a:latin typeface="Calibri" pitchFamily="34" charset="0"/>
              </a:rPr>
              <a:t>	3 -</a:t>
            </a:r>
            <a:r>
              <a:rPr lang="pt-BR" sz="3200">
                <a:latin typeface="Calibri" pitchFamily="34" charset="0"/>
              </a:rPr>
              <a:t> </a:t>
            </a:r>
            <a:r>
              <a:rPr lang="pt-BR" sz="3200" b="1">
                <a:latin typeface="Calibri" pitchFamily="34" charset="0"/>
              </a:rPr>
              <a:t>Os valores são apresentados como atitudes e ações a gerarem bons resultados a quem os vivencia, e a 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consciência</a:t>
            </a:r>
            <a:r>
              <a:rPr lang="pt-BR" sz="3200" b="1">
                <a:latin typeface="Calibri" pitchFamily="34" charset="0"/>
              </a:rPr>
              <a:t> como um 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guia interno</a:t>
            </a:r>
            <a:r>
              <a:rPr lang="pt-BR" sz="3200" b="1">
                <a:latin typeface="Calibri" pitchFamily="34" charset="0"/>
              </a:rPr>
              <a:t>, no qual está registrado o conhecimento do certo e do errado, aprimorando-se à medida que o ser humano e a sociedade evoluem.</a:t>
            </a:r>
          </a:p>
        </p:txBody>
      </p:sp>
      <p:pic>
        <p:nvPicPr>
          <p:cNvPr id="33794" name="Picture 6" descr="flor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89138"/>
            <a:ext cx="1255712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323850" y="404813"/>
            <a:ext cx="8424863" cy="6119812"/>
          </a:xfrm>
          <a:prstGeom prst="rect">
            <a:avLst/>
          </a:prstGeom>
          <a:gradFill rotWithShape="1">
            <a:gsLst>
              <a:gs pos="0">
                <a:srgbClr val="FDFFFB"/>
              </a:gs>
              <a:gs pos="100000">
                <a:srgbClr val="E1FBCD"/>
              </a:gs>
            </a:gsLst>
            <a:lin ang="5400000" scaled="1"/>
          </a:gra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endParaRPr lang="pt-BR" sz="1000" b="1">
              <a:latin typeface="Calibri" pitchFamily="34" charset="0"/>
            </a:endParaRP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r>
              <a:rPr lang="pt-BR" sz="3200" b="1">
                <a:latin typeface="Calibri" pitchFamily="34" charset="0"/>
              </a:rPr>
              <a:t>4 - O material didático foi adaptado para o ensino médio (aulas semanais de 45/50 minutos de duração) em formato de livro, com o título </a:t>
            </a:r>
            <a:r>
              <a:rPr lang="pt-BR" sz="3200" b="1" i="1">
                <a:solidFill>
                  <a:schemeClr val="hlink"/>
                </a:solidFill>
                <a:latin typeface="Calibri" pitchFamily="34" charset="0"/>
              </a:rPr>
              <a:t>Ensinando Valores Humanos a Crianças e Adolescentes – Vols. 01 e 02.</a:t>
            </a: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endParaRPr lang="pt-BR" sz="3600" b="1" i="1">
              <a:solidFill>
                <a:schemeClr val="hlink"/>
              </a:solidFill>
              <a:latin typeface="Calibri" pitchFamily="34" charset="0"/>
            </a:endParaRP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r>
              <a:rPr lang="pt-BR" sz="3200" b="1">
                <a:latin typeface="Calibri" pitchFamily="34" charset="0"/>
              </a:rPr>
              <a:t>5 – Para a implantação do Programa não é necessário capacitar professores. As aulas são disponibilizadas já prontas, mas é importante uma reunião de sensibilização e de motivação com os mesmos, conforme explicado no site.</a:t>
            </a:r>
          </a:p>
        </p:txBody>
      </p:sp>
      <p:pic>
        <p:nvPicPr>
          <p:cNvPr id="34818" name="Picture 3" descr="flo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2924175"/>
            <a:ext cx="106362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idx="4294967295"/>
          </p:nvPr>
        </p:nvSpPr>
        <p:spPr>
          <a:xfrm>
            <a:off x="539750" y="476250"/>
            <a:ext cx="8229600" cy="941388"/>
          </a:xfr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cap="flat" algn="ctr">
            <a:solidFill>
              <a:srgbClr val="D1FC9E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t-BR" b="1"/>
              <a:t>VALORES HUMANOS</a:t>
            </a:r>
          </a:p>
        </p:txBody>
      </p:sp>
      <p:sp>
        <p:nvSpPr>
          <p:cNvPr id="2" name="Título 1"/>
          <p:cNvSpPr>
            <a:spLocks noGrp="1"/>
          </p:cNvSpPr>
          <p:nvPr>
            <p:ph type="body" idx="4294967295"/>
          </p:nvPr>
        </p:nvSpPr>
        <p:spPr>
          <a:xfrm>
            <a:off x="539750" y="1700213"/>
            <a:ext cx="4103688" cy="4752975"/>
          </a:xfr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cap="flat" algn="ctr">
            <a:solidFill>
              <a:srgbClr val="D1FC9E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buFontTx/>
              <a:buNone/>
              <a:defRPr/>
            </a:pPr>
            <a:r>
              <a:rPr lang="pt-BR" sz="3600"/>
              <a:t> </a:t>
            </a:r>
            <a:r>
              <a:rPr lang="pt-BR" b="1"/>
              <a:t>* Honestidade</a:t>
            </a:r>
          </a:p>
          <a:p>
            <a:pPr>
              <a:buFontTx/>
              <a:buNone/>
              <a:defRPr/>
            </a:pPr>
            <a:r>
              <a:rPr lang="pt-BR" b="1"/>
              <a:t> * Respeito</a:t>
            </a:r>
          </a:p>
          <a:p>
            <a:pPr>
              <a:buFontTx/>
              <a:buNone/>
              <a:defRPr/>
            </a:pPr>
            <a:r>
              <a:rPr lang="pt-BR" b="1"/>
              <a:t> * Não violência</a:t>
            </a:r>
          </a:p>
          <a:p>
            <a:pPr>
              <a:buFontTx/>
              <a:buNone/>
              <a:defRPr/>
            </a:pPr>
            <a:r>
              <a:rPr lang="pt-BR" b="1"/>
              <a:t> * Ética</a:t>
            </a:r>
          </a:p>
          <a:p>
            <a:pPr>
              <a:buFontTx/>
              <a:buNone/>
              <a:defRPr/>
            </a:pPr>
            <a:r>
              <a:rPr lang="pt-BR" b="1"/>
              <a:t> * Justiça</a:t>
            </a:r>
          </a:p>
          <a:p>
            <a:pPr>
              <a:buFontTx/>
              <a:buNone/>
              <a:defRPr/>
            </a:pPr>
            <a:r>
              <a:rPr lang="pt-BR" b="1"/>
              <a:t> * Responsabilidade</a:t>
            </a:r>
          </a:p>
          <a:p>
            <a:pPr>
              <a:buFontTx/>
              <a:buNone/>
              <a:defRPr/>
            </a:pPr>
            <a:r>
              <a:rPr lang="pt-BR" b="1"/>
              <a:t> * Bom convívio</a:t>
            </a:r>
          </a:p>
          <a:p>
            <a:pPr>
              <a:buFontTx/>
              <a:buNone/>
              <a:defRPr/>
            </a:pPr>
            <a:r>
              <a:rPr lang="pt-BR" b="1"/>
              <a:t> * Verdade</a:t>
            </a:r>
          </a:p>
          <a:p>
            <a:pPr>
              <a:buFontTx/>
              <a:buChar char="-"/>
              <a:defRPr/>
            </a:pPr>
            <a:endParaRPr lang="pt-BR" b="1"/>
          </a:p>
        </p:txBody>
      </p:sp>
      <p:sp>
        <p:nvSpPr>
          <p:cNvPr id="5" name="Título 1"/>
          <p:cNvSpPr>
            <a:spLocks/>
          </p:cNvSpPr>
          <p:nvPr/>
        </p:nvSpPr>
        <p:spPr bwMode="auto">
          <a:xfrm>
            <a:off x="4716463" y="1700213"/>
            <a:ext cx="3959225" cy="4752975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algn="ctr">
            <a:solidFill>
              <a:srgbClr val="D1FC9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3600" b="1">
                <a:latin typeface="Calibri" pitchFamily="34" charset="0"/>
              </a:rPr>
              <a:t> </a:t>
            </a:r>
            <a:r>
              <a:rPr lang="pt-BR" sz="3200" b="1">
                <a:latin typeface="Calibri" pitchFamily="34" charset="0"/>
              </a:rPr>
              <a:t>* Solidariedade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3200" b="1">
                <a:latin typeface="Calibri" pitchFamily="34" charset="0"/>
              </a:rPr>
              <a:t> * Afetividade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3200" b="1">
                <a:latin typeface="Calibri" pitchFamily="34" charset="0"/>
              </a:rPr>
              <a:t> * Honradez</a:t>
            </a:r>
            <a:r>
              <a:rPr lang="pt-BR" sz="3200">
                <a:latin typeface="Calibri" pitchFamily="34" charset="0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3200">
                <a:latin typeface="Calibri" pitchFamily="34" charset="0"/>
              </a:rPr>
              <a:t> </a:t>
            </a:r>
            <a:r>
              <a:rPr lang="pt-BR" sz="3200" b="1">
                <a:latin typeface="Calibri" pitchFamily="34" charset="0"/>
              </a:rPr>
              <a:t>* Olhar o outro com um 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olhar de acolhimento, de paz... fundamentos da não violência.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323850" y="404813"/>
            <a:ext cx="8424863" cy="6119812"/>
          </a:xfrm>
          <a:prstGeom prst="rect">
            <a:avLst/>
          </a:prstGeom>
          <a:gradFill rotWithShape="1">
            <a:gsLst>
              <a:gs pos="0">
                <a:srgbClr val="FDFFFB"/>
              </a:gs>
              <a:gs pos="100000">
                <a:srgbClr val="E1FBCD"/>
              </a:gs>
            </a:gsLst>
            <a:lin ang="5400000" scaled="1"/>
          </a:gra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r>
              <a:rPr lang="pt-BR" sz="3200" b="1">
                <a:latin typeface="Calibri" pitchFamily="34" charset="0"/>
              </a:rPr>
              <a:t>6 - O Programa vem sendo testado há mais de dois anos, com excelentes resultados, conforme informam centenas de contatos feitos por escolas, afirmando sua excelência.</a:t>
            </a: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endParaRPr lang="pt-BR" sz="4800" b="1">
              <a:latin typeface="Calibri" pitchFamily="34" charset="0"/>
            </a:endParaRP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r>
              <a:rPr lang="pt-BR" sz="3200" b="1">
                <a:latin typeface="Calibri" pitchFamily="34" charset="0"/>
              </a:rPr>
              <a:t>7 - O material didático do Programa foi avaliado por algumas secretarias de educação, estaduais e municipais, que concluíram por sua 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excelente qualidade e aplicabilidade</a:t>
            </a:r>
            <a:r>
              <a:rPr lang="pt-BR" sz="3200" b="1">
                <a:latin typeface="Calibri" pitchFamily="34" charset="0"/>
              </a:rPr>
              <a:t>, recomendando sua adoção às escolas de suas áreas de atuação.</a:t>
            </a:r>
            <a:r>
              <a:rPr lang="pt-BR" sz="3200">
                <a:latin typeface="Calibri" pitchFamily="34" charset="0"/>
              </a:rPr>
              <a:t> </a:t>
            </a:r>
          </a:p>
        </p:txBody>
      </p:sp>
      <p:pic>
        <p:nvPicPr>
          <p:cNvPr id="35842" name="Picture 4" descr="Rosa-vermelh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349500"/>
            <a:ext cx="1428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body" idx="1"/>
          </p:nvPr>
        </p:nvSpPr>
        <p:spPr>
          <a:xfrm>
            <a:off x="4716463" y="1600200"/>
            <a:ext cx="3970337" cy="4525963"/>
          </a:xfrm>
          <a:gradFill rotWithShape="1">
            <a:gsLst>
              <a:gs pos="0">
                <a:srgbClr val="E5F7FB"/>
              </a:gs>
              <a:gs pos="100000">
                <a:srgbClr val="C0E1F2"/>
              </a:gs>
            </a:gsLst>
            <a:lin ang="5400000" scaled="1"/>
          </a:gradFill>
          <a:ln cap="flat" algn="ctr">
            <a:solidFill>
              <a:srgbClr val="F69240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spcAft>
                <a:spcPct val="25000"/>
              </a:spcAft>
              <a:buFont typeface="Arial" charset="0"/>
              <a:buNone/>
              <a:defRPr/>
            </a:pPr>
            <a:r>
              <a:rPr lang="pt-BR" sz="8000" b="1"/>
              <a:t>, e</a:t>
            </a:r>
            <a:endParaRPr lang="pt-BR" sz="8000"/>
          </a:p>
          <a:p>
            <a:pPr algn="ctr">
              <a:buFont typeface="Arial" charset="0"/>
              <a:buNone/>
              <a:defRPr/>
            </a:pPr>
            <a:endParaRPr lang="pt-BR" b="1" i="1"/>
          </a:p>
        </p:txBody>
      </p:sp>
      <p:sp>
        <p:nvSpPr>
          <p:cNvPr id="3" name="Título 1"/>
          <p:cNvSpPr>
            <a:spLocks/>
          </p:cNvSpPr>
          <p:nvPr/>
        </p:nvSpPr>
        <p:spPr bwMode="auto">
          <a:xfrm>
            <a:off x="395288" y="404813"/>
            <a:ext cx="8424862" cy="6119812"/>
          </a:xfrm>
          <a:prstGeom prst="rect">
            <a:avLst/>
          </a:prstGeom>
          <a:gradFill rotWithShape="1">
            <a:gsLst>
              <a:gs pos="0">
                <a:srgbClr val="FDFFFB"/>
              </a:gs>
              <a:gs pos="100000">
                <a:srgbClr val="E1FBCD"/>
              </a:gs>
            </a:gsLst>
            <a:lin ang="5400000" scaled="1"/>
          </a:gra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endParaRPr lang="pt-BR" sz="1000" b="1" dirty="0">
              <a:latin typeface="Calibri" pitchFamily="34" charset="0"/>
            </a:endParaRP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r>
              <a:rPr lang="pt-BR" sz="3200" b="1" dirty="0">
                <a:latin typeface="Calibri" pitchFamily="34" charset="0"/>
              </a:rPr>
              <a:t>8 -  A implantação do Programa </a:t>
            </a:r>
            <a:r>
              <a:rPr lang="pt-BR" sz="3200" b="1" dirty="0">
                <a:solidFill>
                  <a:schemeClr val="hlink"/>
                </a:solidFill>
                <a:latin typeface="Calibri" pitchFamily="34" charset="0"/>
              </a:rPr>
              <a:t>pode começar em qualquer momento.</a:t>
            </a:r>
            <a:r>
              <a:rPr lang="pt-BR" sz="3200" b="1" dirty="0">
                <a:latin typeface="Calibri" pitchFamily="34" charset="0"/>
              </a:rPr>
              <a:t> Não é necessário que seja no início do ano letivo.</a:t>
            </a: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endParaRPr lang="pt-BR" b="1" dirty="0"/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r>
              <a:rPr lang="pt-BR" sz="3200" b="1" dirty="0">
                <a:latin typeface="Calibri" pitchFamily="34" charset="0"/>
              </a:rPr>
              <a:t>OBSERVAÇÃO: </a:t>
            </a: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endParaRPr lang="pt-BR" sz="1000" b="1" dirty="0">
              <a:latin typeface="Calibri" pitchFamily="34" charset="0"/>
            </a:endParaRPr>
          </a:p>
          <a:p>
            <a:pPr marL="342900" indent="-342900" algn="ctr" eaLnBrk="0" hangingPunct="0">
              <a:spcAft>
                <a:spcPct val="25000"/>
              </a:spcAft>
              <a:buFont typeface="Arial" charset="0"/>
              <a:buNone/>
              <a:defRPr/>
            </a:pPr>
            <a:r>
              <a:rPr lang="pt-BR" sz="3200" b="1" dirty="0">
                <a:latin typeface="Calibri" pitchFamily="34" charset="0"/>
              </a:rPr>
              <a:t>	Os responsáveis pelo Programa não recebem, nem querem receber, qualquer ajuda material de órgãos públicos e/ou particulares, com exceção do que se refira à sua divulgação e/ou implantação. Informações sobre a equipe, no link: </a:t>
            </a:r>
            <a:r>
              <a:rPr lang="pt-BR" b="1" dirty="0">
                <a:hlinkClick r:id="rId2"/>
              </a:rPr>
              <a:t>http://www.cincominutosdevalores.org/</a:t>
            </a:r>
            <a:endParaRPr lang="pt-BR" b="1" dirty="0"/>
          </a:p>
        </p:txBody>
      </p:sp>
      <p:pic>
        <p:nvPicPr>
          <p:cNvPr id="36867" name="Picture 6" descr="du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2276475"/>
            <a:ext cx="1371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323850" y="333375"/>
            <a:ext cx="8569325" cy="1582738"/>
          </a:xfrm>
          <a:prstGeom prst="rect">
            <a:avLst/>
          </a:prstGeom>
          <a:gradFill rotWithShape="1">
            <a:gsLst>
              <a:gs pos="0">
                <a:srgbClr val="FDFFFB"/>
              </a:gs>
              <a:gs pos="100000">
                <a:srgbClr val="E1FBCD"/>
              </a:gs>
            </a:gsLst>
            <a:lin ang="5400000" scaled="1"/>
          </a:gra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>
              <a:defRPr/>
            </a:pPr>
            <a:endParaRPr lang="pt-BR" sz="1200" b="1">
              <a:latin typeface="Calibri" pitchFamily="34" charset="0"/>
            </a:endParaRPr>
          </a:p>
          <a:p>
            <a:pPr marL="342900" indent="-342900" algn="ctr">
              <a:defRPr/>
            </a:pPr>
            <a:r>
              <a:rPr lang="pt-BR" sz="3600" b="1">
                <a:latin typeface="Calibri" pitchFamily="34" charset="0"/>
              </a:rPr>
              <a:t>O Programa é </a:t>
            </a:r>
            <a:r>
              <a:rPr lang="pt-BR" sz="3600" b="1">
                <a:solidFill>
                  <a:schemeClr val="hlink"/>
                </a:solidFill>
                <a:latin typeface="Calibri" pitchFamily="34" charset="0"/>
              </a:rPr>
              <a:t>inteiramente gratuito</a:t>
            </a:r>
            <a:r>
              <a:rPr lang="pt-BR" sz="3600" b="1">
                <a:latin typeface="Calibri" pitchFamily="34" charset="0"/>
              </a:rPr>
              <a:t> e foi disponibilizado em 22/11/2008.</a:t>
            </a:r>
          </a:p>
          <a:p>
            <a:pPr marL="342900" indent="-342900" algn="ctr" eaLnBrk="0" hangingPunct="0">
              <a:spcAft>
                <a:spcPct val="25000"/>
              </a:spcAft>
              <a:defRPr/>
            </a:pPr>
            <a:endParaRPr lang="pt-BR" sz="3200" b="1">
              <a:latin typeface="Calibri" pitchFamily="34" charset="0"/>
            </a:endParaRPr>
          </a:p>
        </p:txBody>
      </p:sp>
      <p:sp>
        <p:nvSpPr>
          <p:cNvPr id="3" name="Título 1"/>
          <p:cNvSpPr>
            <a:spLocks/>
          </p:cNvSpPr>
          <p:nvPr/>
        </p:nvSpPr>
        <p:spPr bwMode="auto">
          <a:xfrm>
            <a:off x="323850" y="1989138"/>
            <a:ext cx="8569325" cy="4535487"/>
          </a:xfrm>
          <a:prstGeom prst="rect">
            <a:avLst/>
          </a:prstGeom>
          <a:gradFill rotWithShape="1">
            <a:gsLst>
              <a:gs pos="0">
                <a:srgbClr val="F1FCE8"/>
              </a:gs>
              <a:gs pos="100000">
                <a:srgbClr val="E4FCCC"/>
              </a:gs>
            </a:gsLst>
            <a:lin ang="5400000" scaled="1"/>
          </a:gra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pt-BR" sz="3200" b="1">
                <a:latin typeface="Calibri" pitchFamily="34" charset="0"/>
              </a:rPr>
              <a:t>Mesmo com parcos recursos para sua divulgação, em 21/09/2011 o site já registra os seguinte números de downloads do material didático:</a:t>
            </a:r>
          </a:p>
          <a:p>
            <a:pPr eaLnBrk="0" hangingPunct="0">
              <a:lnSpc>
                <a:spcPct val="90000"/>
              </a:lnSpc>
              <a:spcAft>
                <a:spcPct val="25000"/>
              </a:spcAft>
              <a:buFont typeface="Arial" charset="0"/>
              <a:buNone/>
              <a:defRPr/>
            </a:pPr>
            <a:br>
              <a:rPr lang="pt-BR" sz="2000" b="1">
                <a:latin typeface="Calibri" pitchFamily="34" charset="0"/>
              </a:rPr>
            </a:br>
            <a:r>
              <a:rPr lang="pt-BR" sz="3200" b="1">
                <a:latin typeface="Calibri" pitchFamily="34" charset="0"/>
              </a:rPr>
              <a:t>* 23.238 - ensino fundamental.</a:t>
            </a:r>
            <a:br>
              <a:rPr lang="pt-BR" sz="3200" b="1">
                <a:latin typeface="Calibri" pitchFamily="34" charset="0"/>
              </a:rPr>
            </a:br>
            <a:r>
              <a:rPr lang="pt-BR" sz="3200" b="1">
                <a:latin typeface="Calibri" pitchFamily="34" charset="0"/>
              </a:rPr>
              <a:t>* 12.417 - ensino médio.</a:t>
            </a:r>
            <a:br>
              <a:rPr lang="pt-BR" sz="3200" b="1">
                <a:latin typeface="Calibri" pitchFamily="34" charset="0"/>
              </a:rPr>
            </a:br>
            <a:r>
              <a:rPr lang="pt-BR" sz="3200" b="1">
                <a:latin typeface="Calibri" pitchFamily="34" charset="0"/>
              </a:rPr>
              <a:t>* 1.543 - em espanhol (disponível </a:t>
            </a:r>
            <a:br>
              <a:rPr lang="pt-BR" sz="3200" b="1">
                <a:latin typeface="Calibri" pitchFamily="34" charset="0"/>
              </a:rPr>
            </a:br>
            <a:r>
              <a:rPr lang="pt-BR" sz="3200" b="1">
                <a:latin typeface="Calibri" pitchFamily="34" charset="0"/>
              </a:rPr>
              <a:t>	      desde maio/2010)</a:t>
            </a:r>
            <a:r>
              <a:rPr lang="pt-BR" sz="4400">
                <a:latin typeface="Calibri" pitchFamily="34" charset="0"/>
              </a:rPr>
              <a:t> </a:t>
            </a:r>
            <a:endParaRPr lang="pt-BR" sz="4400" b="1">
              <a:latin typeface="Calibri" pitchFamily="34" charset="0"/>
            </a:endParaRPr>
          </a:p>
        </p:txBody>
      </p:sp>
      <p:pic>
        <p:nvPicPr>
          <p:cNvPr id="37891" name="Picture 6" descr="lanter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221163"/>
            <a:ext cx="1655762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E9FDFD"/>
              </a:gs>
              <a:gs pos="100000">
                <a:srgbClr val="C0F6F6"/>
              </a:gs>
            </a:gsLst>
            <a:lin ang="2700000" scaled="1"/>
          </a:gradFill>
          <a:ln>
            <a:solidFill>
              <a:schemeClr val="accent2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pt-BR" b="1"/>
              <a:t>APOIOS E DIVULGADORES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gradFill rotWithShape="1">
            <a:gsLst>
              <a:gs pos="0">
                <a:srgbClr val="E9FDFD"/>
              </a:gs>
              <a:gs pos="100000">
                <a:srgbClr val="C0F6F6"/>
              </a:gs>
            </a:gsLst>
            <a:lin ang="2700000" scaled="1"/>
          </a:gradFill>
          <a:ln cap="flat" algn="ctr">
            <a:solidFill>
              <a:schemeClr val="accent2"/>
            </a:solidFill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b="1"/>
              <a:t>BRASIL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b="1"/>
              <a:t>Ministério da Educação – MEC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b="1"/>
              <a:t>Site do MEC - Portal do Professor - Projetos Sociais e Educacionais: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b="1">
                <a:hlinkClick r:id="rId2"/>
              </a:rPr>
              <a:t>http://portaldoprofessor.mec.gov.br/link.html?categoria=19</a:t>
            </a: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ES" sz="2800" b="1"/>
              <a:t>CHILE</a:t>
            </a: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ES" sz="2800" b="1"/>
              <a:t>Portal Acadêmico:</a:t>
            </a: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ES" sz="2800" b="1">
                <a:hlinkClick r:id="rId3"/>
              </a:rPr>
              <a:t>http://www.portalacademico.cl/profesores/noticia.php?id_noticia=237</a:t>
            </a:r>
            <a:endParaRPr lang="pt-BR" sz="2800" b="1"/>
          </a:p>
        </p:txBody>
      </p:sp>
      <p:pic>
        <p:nvPicPr>
          <p:cNvPr id="38915" name="Picture 8" descr="Rosas-Irene-recortada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878582">
            <a:off x="6877050" y="1484313"/>
            <a:ext cx="19050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  <a:gradFill rotWithShape="1">
            <a:gsLst>
              <a:gs pos="0">
                <a:srgbClr val="E9FDFD"/>
              </a:gs>
              <a:gs pos="100000">
                <a:srgbClr val="C0F6F6"/>
              </a:gs>
            </a:gsLst>
            <a:lin ang="2700000" scaled="1"/>
          </a:gradFill>
          <a:ln cap="flat" algn="ctr">
            <a:solidFill>
              <a:schemeClr val="accent2"/>
            </a:solidFill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ES" sz="2800" b="1"/>
              <a:t>ARGENTINA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ES" sz="2800" b="1"/>
              <a:t>Fundación la Nación, hacer comunidad:</a:t>
            </a: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ES" sz="2800" b="1">
                <a:hlinkClick r:id="rId2"/>
              </a:rPr>
              <a:t>http://www.hacercomunidad.org/Nota.aspx?IdNota=7174</a:t>
            </a:r>
            <a:endParaRPr lang="es-ES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b="1"/>
              <a:t>Neurocapital Humano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b="1">
                <a:hlinkClick r:id="rId3"/>
              </a:rPr>
              <a:t>virginia.gudino@gmail.com</a:t>
            </a: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b="1"/>
              <a:t> 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ES" sz="2800" b="1"/>
              <a:t>ESPANHA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ES" sz="2800" b="1"/>
              <a:t>Guía de Recursos Educativos en Red, </a:t>
            </a:r>
            <a:endParaRPr lang="pt-BR" sz="2800" b="1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ES" sz="2800" b="1">
                <a:hlinkClick r:id="rId4"/>
              </a:rPr>
              <a:t>www.Educasites.net/educacion_en_valores.htm</a:t>
            </a:r>
            <a:endParaRPr lang="pt-BR" sz="2800" b="1"/>
          </a:p>
        </p:txBody>
      </p:sp>
      <p:pic>
        <p:nvPicPr>
          <p:cNvPr id="39938" name="Picture 4" descr="flor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2781300"/>
            <a:ext cx="1668463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/>
          </p:cNvSpPr>
          <p:nvPr/>
        </p:nvSpPr>
        <p:spPr bwMode="auto">
          <a:xfrm>
            <a:off x="468313" y="1196975"/>
            <a:ext cx="8301037" cy="5472113"/>
          </a:xfrm>
          <a:prstGeom prst="rect">
            <a:avLst/>
          </a:prstGeom>
          <a:gradFill rotWithShape="1">
            <a:gsLst>
              <a:gs pos="0">
                <a:srgbClr val="E9FDFD"/>
              </a:gs>
              <a:gs pos="100000">
                <a:srgbClr val="C0F6F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buFont typeface="Arial" charset="0"/>
              <a:buNone/>
            </a:pPr>
            <a:endParaRPr lang="pt-BR" sz="800" b="1">
              <a:solidFill>
                <a:schemeClr val="hlink"/>
              </a:solidFill>
              <a:latin typeface="Calibri" pitchFamily="34" charset="0"/>
            </a:endParaRPr>
          </a:p>
          <a:p>
            <a:pPr marL="342900" indent="-342900" algn="ctr" eaLnBrk="0" hangingPunct="0">
              <a:lnSpc>
                <a:spcPct val="80000"/>
              </a:lnSpc>
              <a:buFont typeface="Arial" charset="0"/>
              <a:buNone/>
            </a:pPr>
            <a:endParaRPr lang="pt-BR" sz="800" b="1">
              <a:solidFill>
                <a:srgbClr val="0000C8"/>
              </a:solidFill>
              <a:latin typeface="Calibri" pitchFamily="34" charset="0"/>
            </a:endParaRPr>
          </a:p>
          <a:p>
            <a:pPr marL="342900" indent="-342900" algn="ctr" eaLnBrk="0" hangingPunct="0">
              <a:lnSpc>
                <a:spcPct val="80000"/>
              </a:lnSpc>
              <a:buFont typeface="Arial" charset="0"/>
              <a:buNone/>
            </a:pPr>
            <a:r>
              <a:rPr lang="pt-BR" sz="3200" b="1">
                <a:solidFill>
                  <a:srgbClr val="0000C8"/>
                </a:solidFill>
                <a:latin typeface="Calibri" pitchFamily="34" charset="0"/>
              </a:rPr>
              <a:t>Secretaria de Educação de Minas Gerais</a:t>
            </a:r>
          </a:p>
          <a:p>
            <a:pPr marL="342900" indent="-342900" algn="ctr" eaLnBrk="0" hangingPunct="0">
              <a:lnSpc>
                <a:spcPct val="80000"/>
              </a:lnSpc>
              <a:buFont typeface="Arial" charset="0"/>
              <a:buNone/>
            </a:pPr>
            <a:endParaRPr lang="pt-BR" sz="3200" b="1">
              <a:solidFill>
                <a:srgbClr val="0000C8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From:</a:t>
            </a:r>
            <a:r>
              <a:rPr lang="en-US" sz="2000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  <a:hlinkClick r:id="rId2" tooltip="sb.sif@educacao.mg.gov.br"/>
              </a:rPr>
              <a:t>sb.sif</a:t>
            </a:r>
            <a:r>
              <a:rPr lang="en-US" sz="2000">
                <a:latin typeface="Calibri" pitchFamily="34" charset="0"/>
              </a:rPr>
              <a:t> </a:t>
            </a:r>
            <a:endParaRPr lang="en-US" sz="20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To:</a:t>
            </a:r>
            <a:r>
              <a:rPr lang="en-US" sz="2000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  <a:hlinkClick r:id="rId3" tooltip="caminhos2008@gmail.com"/>
              </a:rPr>
              <a:t>caminhos2008@gmail.com</a:t>
            </a:r>
            <a:r>
              <a:rPr lang="en-US" sz="2000">
                <a:latin typeface="Calibri" pitchFamily="34" charset="0"/>
              </a:rPr>
              <a:t> </a:t>
            </a:r>
            <a:endParaRPr lang="en-US" sz="20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Sent:</a:t>
            </a:r>
            <a:r>
              <a:rPr lang="en-US" sz="2000">
                <a:latin typeface="Calibri" pitchFamily="34" charset="0"/>
              </a:rPr>
              <a:t> Monday, August 10, 2009 12:00 PM</a:t>
            </a:r>
            <a:endParaRPr lang="en-US" sz="20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Subject:</a:t>
            </a:r>
            <a:r>
              <a:rPr lang="en-US" sz="2000">
                <a:latin typeface="Calibri" pitchFamily="34" charset="0"/>
              </a:rPr>
              <a:t> ANÁLISE DO MATERIAL</a:t>
            </a:r>
            <a:endParaRPr lang="pt-BR" sz="2000"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endParaRPr lang="pt-BR" sz="2000"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sz="2000">
                <a:latin typeface="Calibri" pitchFamily="34" charset="0"/>
              </a:rPr>
              <a:t>	</a:t>
            </a:r>
            <a:r>
              <a:rPr lang="pt-BR" sz="2400" b="1">
                <a:latin typeface="Calibri" pitchFamily="34" charset="0"/>
              </a:rPr>
              <a:t>Prezada Saara Nousiainen,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2400">
                <a:latin typeface="Calibri" pitchFamily="34" charset="0"/>
              </a:rPr>
              <a:t>    </a:t>
            </a:r>
            <a:r>
              <a:rPr lang="pt-BR" sz="2600">
                <a:latin typeface="Calibri" pitchFamily="34" charset="0"/>
              </a:rPr>
              <a:t>	</a:t>
            </a:r>
            <a:r>
              <a:rPr lang="pt-BR" sz="2600" b="1">
                <a:latin typeface="Calibri" pitchFamily="34" charset="0"/>
              </a:rPr>
              <a:t>Informamos que analisamos o material a nós enviado, intitulado "5 minutos de Valores Humanos para a Escola" e consideramos de </a:t>
            </a:r>
            <a:r>
              <a:rPr lang="pt-BR" sz="2600" b="1">
                <a:solidFill>
                  <a:schemeClr val="hlink"/>
                </a:solidFill>
                <a:latin typeface="Calibri" pitchFamily="34" charset="0"/>
              </a:rPr>
              <a:t>grande valia para ser trabalhado com os adolescentes e jovens</a:t>
            </a:r>
            <a:r>
              <a:rPr lang="pt-BR" sz="2600" b="1">
                <a:latin typeface="Calibri" pitchFamily="34" charset="0"/>
              </a:rPr>
              <a:t>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2600" b="1">
                <a:latin typeface="Calibri" pitchFamily="34" charset="0"/>
              </a:rPr>
              <a:t>    	Enviamos a todas as nossas quase 4 (quatro) mil escolas estaduais...</a:t>
            </a:r>
            <a:r>
              <a:rPr lang="pt-BR" sz="2800" b="1">
                <a:latin typeface="Calibri" pitchFamily="34" charset="0"/>
              </a:rPr>
              <a:t>  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    	Atenciosamente,</a:t>
            </a: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 	Maria das Graças Pedrosa Bittencourt</a:t>
            </a: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	Superintendente de Educação Infantil e Fundamental</a:t>
            </a:r>
          </a:p>
        </p:txBody>
      </p:sp>
      <p:sp>
        <p:nvSpPr>
          <p:cNvPr id="40962" name="Rectang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850900"/>
          </a:xfrm>
          <a:gradFill rotWithShape="1">
            <a:gsLst>
              <a:gs pos="0">
                <a:srgbClr val="E9FDFD"/>
              </a:gs>
              <a:gs pos="100000">
                <a:srgbClr val="C0F6F6"/>
              </a:gs>
            </a:gsLst>
            <a:lin ang="5400000" scaled="1"/>
          </a:gradFill>
        </p:spPr>
        <p:txBody>
          <a:bodyPr/>
          <a:lstStyle/>
          <a:p>
            <a:r>
              <a:rPr lang="pt-BR" sz="3600" b="1"/>
              <a:t>Avaliações espontâneas de instituições</a:t>
            </a:r>
          </a:p>
        </p:txBody>
      </p:sp>
      <p:sp>
        <p:nvSpPr>
          <p:cNvPr id="40963" name="Rectangle 10"/>
          <p:cNvSpPr>
            <a:spLocks noChangeArrowheads="1"/>
          </p:cNvSpPr>
          <p:nvPr/>
        </p:nvSpPr>
        <p:spPr bwMode="auto">
          <a:xfrm>
            <a:off x="6948488" y="1773238"/>
            <a:ext cx="714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4" name="Line 11"/>
          <p:cNvSpPr>
            <a:spLocks noChangeShapeType="1"/>
          </p:cNvSpPr>
          <p:nvPr/>
        </p:nvSpPr>
        <p:spPr bwMode="auto">
          <a:xfrm>
            <a:off x="1331913" y="1916113"/>
            <a:ext cx="6624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/>
          </p:cNvSpPr>
          <p:nvPr/>
        </p:nvSpPr>
        <p:spPr bwMode="auto">
          <a:xfrm>
            <a:off x="323850" y="404813"/>
            <a:ext cx="8445500" cy="6264275"/>
          </a:xfrm>
          <a:prstGeom prst="rect">
            <a:avLst/>
          </a:prstGeom>
          <a:gradFill rotWithShape="1">
            <a:gsLst>
              <a:gs pos="0">
                <a:srgbClr val="C0F6F6"/>
              </a:gs>
              <a:gs pos="100000">
                <a:srgbClr val="E9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endParaRPr lang="pt-BR" sz="2000" b="1">
              <a:latin typeface="Calibri" pitchFamily="34" charset="0"/>
            </a:endParaRPr>
          </a:p>
          <a:p>
            <a:pPr marL="342900" indent="-342900" algn="ctr" eaLnBrk="0" hangingPunct="0">
              <a:lnSpc>
                <a:spcPct val="80000"/>
              </a:lnSpc>
              <a:buFont typeface="Arial" charset="0"/>
              <a:buNone/>
            </a:pPr>
            <a:r>
              <a:rPr lang="pt-BR" sz="3200" b="1">
                <a:solidFill>
                  <a:srgbClr val="0000C8"/>
                </a:solidFill>
                <a:latin typeface="Calibri" pitchFamily="34" charset="0"/>
              </a:rPr>
              <a:t>Secretaria de Educação de Santa Catarina</a:t>
            </a:r>
          </a:p>
          <a:p>
            <a:pPr marL="342900" indent="-342900" algn="ctr" eaLnBrk="0" hangingPunct="0">
              <a:lnSpc>
                <a:spcPct val="80000"/>
              </a:lnSpc>
              <a:buFont typeface="Arial" charset="0"/>
              <a:buNone/>
            </a:pPr>
            <a:endParaRPr lang="pt-BR" sz="1400" b="1">
              <a:solidFill>
                <a:srgbClr val="0000C8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b="1">
                <a:latin typeface="Calibri" pitchFamily="34" charset="0"/>
              </a:rPr>
              <a:t>----- Original Message ----- </a:t>
            </a: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b="1">
                <a:latin typeface="Calibri" pitchFamily="34" charset="0"/>
              </a:rPr>
              <a:t>From: </a:t>
            </a:r>
            <a:r>
              <a:rPr lang="pt-BR" b="1">
                <a:latin typeface="Calibri" pitchFamily="34" charset="0"/>
                <a:hlinkClick r:id="rId2" tooltip="mariabene@sed.sc.gov.br"/>
              </a:rPr>
              <a:t>Maria Benedita da Silva Prim</a:t>
            </a:r>
            <a:r>
              <a:rPr lang="pt-BR" b="1">
                <a:latin typeface="Calibri" pitchFamily="34" charset="0"/>
              </a:rPr>
              <a:t> </a:t>
            </a:r>
            <a:endParaRPr lang="en-US" b="1"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en-US" b="1">
                <a:latin typeface="Calibri" pitchFamily="34" charset="0"/>
              </a:rPr>
              <a:t>To: </a:t>
            </a:r>
            <a:r>
              <a:rPr lang="en-US" b="1">
                <a:latin typeface="Calibri" pitchFamily="34" charset="0"/>
                <a:hlinkClick r:id="rId3" tooltip="caminhos@bemviver.org"/>
              </a:rPr>
              <a:t>caminhos@bemviver.org</a:t>
            </a:r>
            <a:r>
              <a:rPr lang="en-US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en-US" b="1">
                <a:latin typeface="Calibri" pitchFamily="34" charset="0"/>
              </a:rPr>
              <a:t>Sent: Monday, November 03, 2008 10:03 AM</a:t>
            </a:r>
            <a:endParaRPr lang="pt-BR" b="1"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b="1">
                <a:latin typeface="Calibri" pitchFamily="34" charset="0"/>
              </a:rPr>
              <a:t>Subject: valores humanos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	Sra. Saara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	A Secretaria de Estado de Educação de Santa Catarina (SED), agradece.......</a:t>
            </a:r>
            <a:br>
              <a:rPr lang="pt-BR" sz="2400" b="1">
                <a:latin typeface="Calibri" pitchFamily="34" charset="0"/>
              </a:rPr>
            </a:br>
            <a:r>
              <a:rPr lang="pt-BR" sz="2400" b="1">
                <a:latin typeface="Calibri" pitchFamily="34" charset="0"/>
              </a:rPr>
              <a:t>... Informamos que o livro foi analisado por mim e pela equipe pedagógica ..... O </a:t>
            </a:r>
            <a:r>
              <a:rPr lang="pt-BR" sz="2400" b="1">
                <a:solidFill>
                  <a:schemeClr val="hlink"/>
                </a:solidFill>
                <a:latin typeface="Calibri" pitchFamily="34" charset="0"/>
              </a:rPr>
              <a:t>material é ótimo</a:t>
            </a:r>
            <a:r>
              <a:rPr lang="pt-BR" sz="2400" b="1">
                <a:latin typeface="Calibri" pitchFamily="34" charset="0"/>
              </a:rPr>
              <a:t> e a proposta pedagógica sugerida, aproxima-se muito da nossa, ou seja </a:t>
            </a:r>
            <a:r>
              <a:rPr lang="pt-BR" sz="2400" b="1">
                <a:solidFill>
                  <a:schemeClr val="hlink"/>
                </a:solidFill>
                <a:latin typeface="Calibri" pitchFamily="34" charset="0"/>
              </a:rPr>
              <a:t>o material será de grande utilidade nas escolas</a:t>
            </a:r>
            <a:r>
              <a:rPr lang="pt-BR" sz="2400" b="1">
                <a:latin typeface="Calibri" pitchFamily="34" charset="0"/>
              </a:rPr>
              <a:t>........</a:t>
            </a:r>
            <a:br>
              <a:rPr lang="pt-BR" sz="2400" b="1">
                <a:latin typeface="Calibri" pitchFamily="34" charset="0"/>
              </a:rPr>
            </a:br>
            <a:r>
              <a:rPr lang="pt-BR" sz="2400" b="1">
                <a:latin typeface="Calibri" pitchFamily="34" charset="0"/>
              </a:rPr>
              <a:t>......... Todas as </a:t>
            </a:r>
            <a:r>
              <a:rPr lang="pt-BR" sz="2400" b="1">
                <a:solidFill>
                  <a:schemeClr val="hlink"/>
                </a:solidFill>
                <a:latin typeface="Calibri" pitchFamily="34" charset="0"/>
              </a:rPr>
              <a:t>37 regionais de ensino</a:t>
            </a:r>
            <a:r>
              <a:rPr lang="pt-BR" sz="2400" b="1">
                <a:latin typeface="Calibri" pitchFamily="34" charset="0"/>
              </a:rPr>
              <a:t> já receberam as orientações de uso desse material online......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pt-BR" sz="9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	Atenciosamente,</a:t>
            </a:r>
            <a:br>
              <a:rPr lang="pt-BR" sz="2400" b="1">
                <a:latin typeface="Calibri" pitchFamily="34" charset="0"/>
              </a:rPr>
            </a:br>
            <a:r>
              <a:rPr lang="pt-BR" sz="2400" b="1">
                <a:latin typeface="Calibri" pitchFamily="34" charset="0"/>
              </a:rPr>
              <a:t>Maria Benedita da Silva Prim</a:t>
            </a:r>
            <a:br>
              <a:rPr lang="pt-BR" sz="2400" b="1">
                <a:latin typeface="Calibri" pitchFamily="34" charset="0"/>
              </a:rPr>
            </a:br>
            <a:r>
              <a:rPr lang="pt-BR" sz="2400" b="1">
                <a:latin typeface="Calibri" pitchFamily="34" charset="0"/>
              </a:rPr>
              <a:t>Coordenadoria de Projetos e Ações Multidisciplinares</a:t>
            </a:r>
          </a:p>
        </p:txBody>
      </p:sp>
      <p:sp>
        <p:nvSpPr>
          <p:cNvPr id="41986" name="Line 5"/>
          <p:cNvSpPr>
            <a:spLocks noChangeShapeType="1"/>
          </p:cNvSpPr>
          <p:nvPr/>
        </p:nvSpPr>
        <p:spPr bwMode="auto">
          <a:xfrm>
            <a:off x="1042988" y="1052513"/>
            <a:ext cx="705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/>
          </p:cNvSpPr>
          <p:nvPr/>
        </p:nvSpPr>
        <p:spPr bwMode="auto">
          <a:xfrm>
            <a:off x="468313" y="260350"/>
            <a:ext cx="8229600" cy="6337300"/>
          </a:xfrm>
          <a:prstGeom prst="rect">
            <a:avLst/>
          </a:prstGeom>
          <a:gradFill rotWithShape="1">
            <a:gsLst>
              <a:gs pos="0">
                <a:srgbClr val="C0F6F6"/>
              </a:gs>
              <a:gs pos="100000">
                <a:srgbClr val="E9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  <a:p>
            <a:pPr marL="342900" indent="-342900" algn="ctr" eaLnBrk="0" hangingPunct="0">
              <a:lnSpc>
                <a:spcPct val="75000"/>
              </a:lnSpc>
              <a:buFont typeface="Arial" charset="0"/>
              <a:buNone/>
            </a:pPr>
            <a:r>
              <a:rPr lang="pt-BR" sz="2800" b="1">
                <a:solidFill>
                  <a:srgbClr val="0000C8"/>
                </a:solidFill>
                <a:latin typeface="Calibri" pitchFamily="34" charset="0"/>
              </a:rPr>
              <a:t>Secretaria de Educação de São José dos Campos - SP</a:t>
            </a:r>
            <a:endParaRPr lang="en-US" sz="2400" b="1">
              <a:solidFill>
                <a:srgbClr val="0000C8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----- Original Message ----- </a:t>
            </a: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From: </a:t>
            </a:r>
            <a:r>
              <a:rPr lang="en-US" sz="2000" b="1">
                <a:latin typeface="Calibri" pitchFamily="34" charset="0"/>
                <a:hlinkClick r:id="rId2" tooltip="grace.olive@gmail.com"/>
              </a:rPr>
              <a:t>Gra</a:t>
            </a:r>
            <a:r>
              <a:rPr lang="en-US" sz="2000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To: </a:t>
            </a:r>
            <a:r>
              <a:rPr lang="en-US" sz="2000" b="1">
                <a:latin typeface="Calibri" pitchFamily="34" charset="0"/>
                <a:hlinkClick r:id="rId3" tooltip="caminhos2008@gmail.com"/>
              </a:rPr>
              <a:t>Saara Nousiainen</a:t>
            </a:r>
            <a:r>
              <a:rPr lang="en-US" sz="2000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Sent: Saturday, April 17, 2010 12:15 PM</a:t>
            </a:r>
            <a:endParaRPr lang="pt-BR" sz="20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pt-BR" sz="2000" b="1">
                <a:latin typeface="Calibri" pitchFamily="34" charset="0"/>
              </a:rPr>
              <a:t>Subject: Re: Novas aulas de valores humanos para a escola</a:t>
            </a: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endParaRPr lang="pt-BR" sz="10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	</a:t>
            </a:r>
            <a:r>
              <a:rPr lang="pt-BR" sz="2800" b="1">
                <a:latin typeface="Calibri" pitchFamily="34" charset="0"/>
              </a:rPr>
              <a:t>Sra. Saara, 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Receba juntamente com toda equipe, o agradecimento da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Secretaria de Educação e das Escolas Municipais de São José dos Campos - SP</a:t>
            </a:r>
            <a:r>
              <a:rPr lang="pt-BR" sz="2800" b="1">
                <a:latin typeface="Calibri" pitchFamily="34" charset="0"/>
              </a:rPr>
              <a:t>....  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.....Utilizamos o material disponibilizado por vocês, em todas as 41 escolas municipais.......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.....O material além de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fácil  entendimento</a:t>
            </a:r>
            <a:r>
              <a:rPr lang="pt-BR" sz="2800" b="1">
                <a:latin typeface="Calibri" pitchFamily="34" charset="0"/>
              </a:rPr>
              <a:t>, traz um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conteúdo indispensável na educação de nossas crianças e adolescentes.....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1200" b="1">
                <a:latin typeface="Calibri" pitchFamily="34" charset="0"/>
              </a:rPr>
              <a:t>	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</a:t>
            </a:r>
            <a:r>
              <a:rPr lang="pt-BR" sz="2400" b="1">
                <a:latin typeface="Calibri" pitchFamily="34" charset="0"/>
              </a:rPr>
              <a:t>Receba meu abraço e admiração,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	Graça Oliveira</a:t>
            </a:r>
            <a:endParaRPr lang="pt-BR" sz="2400" b="1">
              <a:latin typeface="Calibri" pitchFamily="34" charset="0"/>
              <a:hlinkClick r:id="rId2"/>
            </a:endParaRPr>
          </a:p>
        </p:txBody>
      </p:sp>
      <p:sp>
        <p:nvSpPr>
          <p:cNvPr id="43010" name="Line 5"/>
          <p:cNvSpPr>
            <a:spLocks noChangeShapeType="1"/>
          </p:cNvSpPr>
          <p:nvPr/>
        </p:nvSpPr>
        <p:spPr bwMode="auto">
          <a:xfrm>
            <a:off x="755650" y="981075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/>
          </p:cNvSpPr>
          <p:nvPr/>
        </p:nvSpPr>
        <p:spPr bwMode="auto">
          <a:xfrm>
            <a:off x="395288" y="404813"/>
            <a:ext cx="8497887" cy="6048375"/>
          </a:xfrm>
          <a:prstGeom prst="rect">
            <a:avLst/>
          </a:prstGeom>
          <a:gradFill rotWithShape="1">
            <a:gsLst>
              <a:gs pos="0">
                <a:srgbClr val="C0F6F6"/>
              </a:gs>
              <a:gs pos="100000">
                <a:srgbClr val="E9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2800" b="1">
                <a:solidFill>
                  <a:srgbClr val="0000C8"/>
                </a:solidFill>
                <a:latin typeface="Calibri" pitchFamily="34" charset="0"/>
              </a:rPr>
              <a:t>Secretaria Municipal de Educação - Castanhal-PA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8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Calibri" pitchFamily="34" charset="0"/>
              </a:rPr>
              <a:t>----- </a:t>
            </a:r>
            <a:r>
              <a:rPr lang="en-US" sz="2000" b="1">
                <a:latin typeface="Calibri" pitchFamily="34" charset="0"/>
              </a:rPr>
              <a:t>Original Message ----- </a:t>
            </a: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From: </a:t>
            </a:r>
            <a:r>
              <a:rPr lang="en-US" sz="2000" b="1">
                <a:latin typeface="Calibri" pitchFamily="34" charset="0"/>
                <a:hlinkClick r:id="rId2" tooltip="gracteles@hotmail.com"/>
              </a:rPr>
              <a:t>Gracimeire Souza</a:t>
            </a:r>
            <a:r>
              <a:rPr lang="en-US" sz="2000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To: </a:t>
            </a:r>
            <a:r>
              <a:rPr lang="en-US" sz="2000" b="1">
                <a:latin typeface="Calibri" pitchFamily="34" charset="0"/>
                <a:hlinkClick r:id="rId3" tooltip="caminhos2008@gmail.com"/>
              </a:rPr>
              <a:t>caminhos2008@gmail.com</a:t>
            </a:r>
            <a:r>
              <a:rPr lang="en-US" sz="2000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Sent: Tuesday, April 20, 2010 6:33 PM</a:t>
            </a:r>
            <a:endParaRPr lang="pt-BR" sz="20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r>
              <a:rPr lang="pt-BR" sz="1000" b="1">
                <a:latin typeface="Calibri" pitchFamily="34" charset="0"/>
              </a:rPr>
              <a:t>	</a:t>
            </a:r>
          </a:p>
          <a:p>
            <a:pPr marL="342900" indent="-342900" eaLnBrk="0" hangingPunct="0"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..... apostamos na proposta que vocês nos enviaram e no momento estamos trabalhando com 20 escolas que atendem </a:t>
            </a:r>
            <a:r>
              <a:rPr lang="pt-BR" sz="2800" b="1">
                <a:solidFill>
                  <a:srgbClr val="0000C8"/>
                </a:solidFill>
                <a:latin typeface="Calibri" pitchFamily="34" charset="0"/>
              </a:rPr>
              <a:t>alunos de 6º ao 9º</a:t>
            </a:r>
            <a:r>
              <a:rPr lang="pt-BR" sz="2800" b="1">
                <a:latin typeface="Calibri" pitchFamily="34" charset="0"/>
              </a:rPr>
              <a:t> ano do Ensino Fundamental e EJA (Educação de Jovens e Adultos).  Algumas escolas estão </a:t>
            </a:r>
            <a:r>
              <a:rPr lang="pt-BR" sz="2800" b="1">
                <a:solidFill>
                  <a:srgbClr val="0000C8"/>
                </a:solidFill>
                <a:latin typeface="Calibri" pitchFamily="34" charset="0"/>
              </a:rPr>
              <a:t>usando as aulinhas para lerem para seus funcionários</a:t>
            </a:r>
            <a:r>
              <a:rPr lang="pt-BR" sz="2800" b="1">
                <a:latin typeface="Calibri" pitchFamily="34" charset="0"/>
              </a:rPr>
              <a:t> antes do início de seus trabalhos....</a:t>
            </a: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</a:t>
            </a: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</a:t>
            </a:r>
            <a:r>
              <a:rPr lang="pt-BR" sz="2400" b="1">
                <a:latin typeface="Calibri" pitchFamily="34" charset="0"/>
              </a:rPr>
              <a:t>Gracimeire Teles  </a:t>
            </a: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	Assessora responsável pelo acompanhamento e avaliação do programa nas escolas.</a:t>
            </a:r>
          </a:p>
        </p:txBody>
      </p:sp>
      <p:sp>
        <p:nvSpPr>
          <p:cNvPr id="44034" name="Line 5"/>
          <p:cNvSpPr>
            <a:spLocks noChangeShapeType="1"/>
          </p:cNvSpPr>
          <p:nvPr/>
        </p:nvSpPr>
        <p:spPr bwMode="auto">
          <a:xfrm>
            <a:off x="1042988" y="908050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  <a:gradFill rotWithShape="1">
            <a:gsLst>
              <a:gs pos="0">
                <a:srgbClr val="C0F6F6"/>
              </a:gs>
              <a:gs pos="100000">
                <a:srgbClr val="E9FDFD"/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t-BR" sz="2800" b="1"/>
              <a:t>	</a:t>
            </a:r>
            <a:r>
              <a:rPr lang="pt-BR" sz="2400" b="1"/>
              <a:t>From: caminhos2008@gmail.com</a:t>
            </a:r>
            <a:br>
              <a:rPr lang="pt-BR" sz="2400" b="1"/>
            </a:br>
            <a:r>
              <a:rPr lang="pt-BR" sz="2400" b="1"/>
              <a:t>To: neuzaasg@hotmail.com</a:t>
            </a:r>
            <a:br>
              <a:rPr lang="pt-BR" sz="2400" b="1"/>
            </a:br>
            <a:r>
              <a:rPr lang="pt-BR" sz="2400" b="1"/>
              <a:t>Subject: Re: Valores humanos</a:t>
            </a:r>
            <a:br>
              <a:rPr lang="pt-BR" sz="2400" b="1"/>
            </a:br>
            <a:r>
              <a:rPr lang="pt-BR" sz="2400" b="1"/>
              <a:t>Date: Sat, 30 Jan 2010 09:04:58 -0300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pt-BR" sz="2400" b="1"/>
          </a:p>
          <a:p>
            <a:pPr>
              <a:buFont typeface="Arial" charset="0"/>
              <a:buNone/>
            </a:pPr>
            <a:r>
              <a:rPr lang="pt-BR" sz="2800" b="1"/>
              <a:t>	Recebemos um ofício da  Superintendência de Guanhães-MG, 14ª SRE, nossa cidade SANTA MARIA DO SUAÇUÌ-MG informando e </a:t>
            </a:r>
            <a:r>
              <a:rPr lang="pt-BR" sz="2800" b="1">
                <a:solidFill>
                  <a:schemeClr val="hlink"/>
                </a:solidFill>
              </a:rPr>
              <a:t>"quase"</a:t>
            </a:r>
            <a:r>
              <a:rPr lang="pt-BR" sz="2800" b="1"/>
              <a:t> </a:t>
            </a:r>
            <a:r>
              <a:rPr lang="pt-BR" sz="2800" b="1">
                <a:solidFill>
                  <a:schemeClr val="hlink"/>
                </a:solidFill>
              </a:rPr>
              <a:t>convocando </a:t>
            </a:r>
            <a:r>
              <a:rPr lang="pt-BR" sz="2800" b="1"/>
              <a:t>para </a:t>
            </a:r>
            <a:r>
              <a:rPr lang="pt-BR" sz="2800" b="1">
                <a:solidFill>
                  <a:schemeClr val="hlink"/>
                </a:solidFill>
              </a:rPr>
              <a:t>todas as escolas</a:t>
            </a:r>
            <a:r>
              <a:rPr lang="pt-BR" sz="2800" b="1"/>
              <a:t> trabalharem o Programa Cinco Minutos de Valores Humanos </a:t>
            </a:r>
            <a:r>
              <a:rPr lang="pt-BR" sz="2800" b="1">
                <a:solidFill>
                  <a:schemeClr val="hlink"/>
                </a:solidFill>
              </a:rPr>
              <a:t>desde o primeiro dia de aula</a:t>
            </a:r>
            <a:r>
              <a:rPr lang="pt-BR" sz="2800" b="1"/>
              <a:t>, inclusive trabalhamos hoje o texto "DESCULPAR-SE" (1º Módulo - primeiro semestre).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pt-BR" sz="2800" b="1"/>
              <a:t>	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457200" y="620713"/>
            <a:ext cx="8229600" cy="1655762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algn="ctr">
            <a:solidFill>
              <a:srgbClr val="D1FC9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pt-BR" sz="4000" b="1">
                <a:latin typeface="Calibri" pitchFamily="34" charset="0"/>
              </a:rPr>
              <a:t>	Quais são os maiores males que acometem nossa sociedade?</a:t>
            </a:r>
          </a:p>
        </p:txBody>
      </p:sp>
      <p:sp>
        <p:nvSpPr>
          <p:cNvPr id="3" name="Título 1"/>
          <p:cNvSpPr>
            <a:spLocks/>
          </p:cNvSpPr>
          <p:nvPr/>
        </p:nvSpPr>
        <p:spPr bwMode="auto">
          <a:xfrm>
            <a:off x="468313" y="2852738"/>
            <a:ext cx="8229600" cy="360045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algn="ctr">
            <a:solidFill>
              <a:srgbClr val="D1FC9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endParaRPr lang="pt-BR" sz="1400" b="1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pt-BR" sz="4000" b="1">
                <a:latin typeface="Calibri" pitchFamily="34" charset="0"/>
              </a:rPr>
              <a:t>	Corrupção desenfreada, injustiças, violência, ganância, falta de ética, falta de respeito, abusos de toda natureza... causando muito sofrimento a milhões de pessoas.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/>
          </p:cNvSpPr>
          <p:nvPr/>
        </p:nvSpPr>
        <p:spPr bwMode="auto">
          <a:xfrm>
            <a:off x="395288" y="333375"/>
            <a:ext cx="8374062" cy="6191250"/>
          </a:xfrm>
          <a:prstGeom prst="rect">
            <a:avLst/>
          </a:prstGeom>
          <a:gradFill rotWithShape="1">
            <a:gsLst>
              <a:gs pos="0">
                <a:srgbClr val="E9FDFD"/>
              </a:gs>
              <a:gs pos="100000">
                <a:srgbClr val="C0F6F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b="1">
                <a:latin typeface="Calibri" pitchFamily="34" charset="0"/>
              </a:rPr>
              <a:t>----- Original Message ----- 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b="1">
                <a:latin typeface="Calibri" pitchFamily="34" charset="0"/>
              </a:rPr>
              <a:t>From: </a:t>
            </a:r>
            <a:r>
              <a:rPr lang="pt-BR" b="1">
                <a:latin typeface="Calibri" pitchFamily="34" charset="0"/>
                <a:hlinkClick r:id="rId2" tooltip="escola.129275@educacao.mg.gov.br"/>
              </a:rPr>
              <a:t>escola.129275</a:t>
            </a:r>
            <a:r>
              <a:rPr lang="pt-BR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b="1">
                <a:latin typeface="Calibri" pitchFamily="34" charset="0"/>
              </a:rPr>
              <a:t>To: </a:t>
            </a:r>
            <a:r>
              <a:rPr lang="pt-BR" b="1">
                <a:latin typeface="Calibri" pitchFamily="34" charset="0"/>
                <a:hlinkClick r:id="rId3" tooltip="caminhos@bemviver.org"/>
              </a:rPr>
              <a:t>Caminhos2</a:t>
            </a:r>
            <a:r>
              <a:rPr lang="pt-BR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b="1">
                <a:latin typeface="Calibri" pitchFamily="34" charset="0"/>
              </a:rPr>
              <a:t>Sent: Tuesday, April 14, 2009 11:28 AM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b="1">
                <a:latin typeface="Calibri" pitchFamily="34" charset="0"/>
              </a:rPr>
              <a:t>Subject: Re: Programa Cinco Minutos de Valores Humanos para a Escola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endParaRPr lang="pt-BR" b="1">
              <a:latin typeface="Calibri" pitchFamily="34" charset="0"/>
            </a:endParaRP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... O Programa foi inicialmente lançado para alunos do 5° Ano, porém, nossa equipe de Professores gostou tanto do material que resolvemos trabalhar com os alunos do 5° ao 9° ano...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....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A qualidade dos textos e os assuntos são muito valiosos e nossos alunos sentem falta</a:t>
            </a:r>
            <a:r>
              <a:rPr lang="pt-BR" sz="2800" b="1">
                <a:latin typeface="Calibri" pitchFamily="34" charset="0"/>
              </a:rPr>
              <a:t>. (Semana passada, houve um contratempo na escola e não conseguimos imprimir à tempo a aula daquele dia. A reclamação foi geral,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todos os alunos cobraram</a:t>
            </a:r>
            <a:r>
              <a:rPr lang="pt-BR" sz="2800" b="1">
                <a:latin typeface="Calibri" pitchFamily="34" charset="0"/>
              </a:rPr>
              <a:t>)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endParaRPr lang="pt-BR" sz="28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</a:t>
            </a:r>
            <a:r>
              <a:rPr lang="pt-BR" sz="2400" b="1">
                <a:latin typeface="Calibri" pitchFamily="34" charset="0"/>
              </a:rPr>
              <a:t>Atenciosamente, </a:t>
            </a:r>
          </a:p>
          <a:p>
            <a:pPr marL="342900" indent="-342900" eaLnBrk="0" hangingPunct="0">
              <a:lnSpc>
                <a:spcPct val="85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	Silvânia Brito - Diretora da E. E. "João Felisberto da Costa"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/>
          </p:cNvSpPr>
          <p:nvPr/>
        </p:nvSpPr>
        <p:spPr bwMode="auto">
          <a:xfrm>
            <a:off x="539750" y="404813"/>
            <a:ext cx="8229600" cy="6048375"/>
          </a:xfrm>
          <a:prstGeom prst="rect">
            <a:avLst/>
          </a:prstGeom>
          <a:gradFill rotWithShape="1">
            <a:gsLst>
              <a:gs pos="0">
                <a:srgbClr val="E9FDFD"/>
              </a:gs>
              <a:gs pos="100000">
                <a:srgbClr val="C0F6F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buFont typeface="Arial" charset="0"/>
              <a:buNone/>
            </a:pPr>
            <a:r>
              <a:rPr lang="pt-BR" sz="3000" b="1">
                <a:latin typeface="Calibri" pitchFamily="34" charset="0"/>
              </a:rPr>
              <a:t>Estadual Justino Ruas</a:t>
            </a:r>
          </a:p>
          <a:p>
            <a:pPr marL="342900" indent="-342900" algn="ctr" eaLnBrk="0" hangingPunct="0">
              <a:buFont typeface="Arial" charset="0"/>
              <a:buNone/>
            </a:pPr>
            <a:endParaRPr lang="pt-BR" sz="1200" b="1">
              <a:latin typeface="Calibri" pitchFamily="34" charset="0"/>
            </a:endParaRPr>
          </a:p>
          <a:p>
            <a:pPr marL="342900" indent="-342900" eaLnBrk="0" hangingPunct="0">
              <a:buFont typeface="Arial" charset="0"/>
              <a:buNone/>
            </a:pPr>
            <a:r>
              <a:rPr lang="pt-BR" sz="3200" b="1">
                <a:latin typeface="Calibri" pitchFamily="34" charset="0"/>
              </a:rPr>
              <a:t>	</a:t>
            </a:r>
            <a:r>
              <a:rPr lang="pt-BR" sz="3000" b="1">
                <a:latin typeface="Calibri" pitchFamily="34" charset="0"/>
              </a:rPr>
              <a:t>Já trabalhamos com as 100 aulas do primeiro semestre e foi de </a:t>
            </a:r>
            <a:r>
              <a:rPr lang="pt-BR" sz="3000" b="1">
                <a:solidFill>
                  <a:schemeClr val="hlink"/>
                </a:solidFill>
                <a:latin typeface="Calibri" pitchFamily="34" charset="0"/>
              </a:rPr>
              <a:t>grande valia</a:t>
            </a:r>
            <a:r>
              <a:rPr lang="pt-BR" sz="3000" b="1">
                <a:latin typeface="Calibri" pitchFamily="34" charset="0"/>
              </a:rPr>
              <a:t> para nossa  escola. Nossos alunos </a:t>
            </a:r>
            <a:r>
              <a:rPr lang="pt-BR" sz="3000" b="1">
                <a:solidFill>
                  <a:schemeClr val="hlink"/>
                </a:solidFill>
                <a:latin typeface="Calibri" pitchFamily="34" charset="0"/>
              </a:rPr>
              <a:t>estão mais comprometidos, conscientes e desenvolvem no dia-a-dia as práticas de valores humanos.</a:t>
            </a:r>
            <a:r>
              <a:rPr lang="pt-BR" sz="3000" b="1">
                <a:latin typeface="Calibri" pitchFamily="34" charset="0"/>
              </a:rPr>
              <a:t> Gostaríamos se possível nos enviar as aulas de 100 a 200, pois apagaram o e-mail contendo as referidas aulas.</a:t>
            </a:r>
            <a:br>
              <a:rPr lang="pt-BR" sz="3000" b="1">
                <a:latin typeface="Calibri" pitchFamily="34" charset="0"/>
              </a:rPr>
            </a:br>
            <a:r>
              <a:rPr lang="pt-BR" sz="3000" b="1">
                <a:latin typeface="Calibri" pitchFamily="34" charset="0"/>
              </a:rPr>
              <a:t>Certos de vossa atenção, antecipamos os nossos agradecimentos.</a:t>
            </a:r>
            <a:br>
              <a:rPr lang="pt-BR" sz="3000" b="1">
                <a:latin typeface="Calibri" pitchFamily="34" charset="0"/>
              </a:rPr>
            </a:br>
            <a:r>
              <a:rPr lang="pt-BR" sz="1400" b="1">
                <a:latin typeface="Calibri" pitchFamily="34" charset="0"/>
              </a:rPr>
              <a:t>          </a:t>
            </a:r>
            <a:br>
              <a:rPr lang="pt-BR" sz="1400" b="1">
                <a:latin typeface="Calibri" pitchFamily="34" charset="0"/>
              </a:rPr>
            </a:br>
            <a:r>
              <a:rPr lang="pt-BR" sz="3000" b="1">
                <a:latin typeface="Calibri" pitchFamily="34" charset="0"/>
              </a:rPr>
              <a:t>Direção e demais funcionários da Escola...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/>
          </p:cNvSpPr>
          <p:nvPr/>
        </p:nvSpPr>
        <p:spPr bwMode="auto">
          <a:xfrm>
            <a:off x="468313" y="333375"/>
            <a:ext cx="8229600" cy="6048375"/>
          </a:xfrm>
          <a:prstGeom prst="rect">
            <a:avLst/>
          </a:prstGeom>
          <a:gradFill rotWithShape="1">
            <a:gsLst>
              <a:gs pos="0">
                <a:srgbClr val="C0F6F6"/>
              </a:gs>
              <a:gs pos="100000">
                <a:srgbClr val="E9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sz="2000" b="1">
                <a:latin typeface="Calibri" pitchFamily="34" charset="0"/>
              </a:rPr>
              <a:t>----- Original Message ----- </a:t>
            </a: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sz="2000" b="1">
                <a:latin typeface="Calibri" pitchFamily="34" charset="0"/>
              </a:rPr>
              <a:t>From: </a:t>
            </a:r>
            <a:r>
              <a:rPr lang="pt-BR" sz="2000" b="1">
                <a:latin typeface="Calibri" pitchFamily="34" charset="0"/>
                <a:hlinkClick r:id="rId2" tooltip="luciacde@yahoo.com.br"/>
              </a:rPr>
              <a:t>Lucia CDE</a:t>
            </a:r>
            <a:r>
              <a:rPr lang="pt-BR" sz="2000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sz="2000" b="1">
                <a:latin typeface="Calibri" pitchFamily="34" charset="0"/>
              </a:rPr>
              <a:t>To: </a:t>
            </a:r>
            <a:r>
              <a:rPr lang="pt-BR" sz="2000" b="1">
                <a:latin typeface="Calibri" pitchFamily="34" charset="0"/>
                <a:hlinkClick r:id="rId3" tooltip="caminhos2008@gmail.com"/>
              </a:rPr>
              <a:t>Caminhos2008</a:t>
            </a:r>
            <a:r>
              <a:rPr lang="pt-BR" sz="2000" b="1">
                <a:latin typeface="Calibri" pitchFamily="34" charset="0"/>
              </a:rPr>
              <a:t> </a:t>
            </a:r>
            <a:endParaRPr lang="en-US" sz="20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Sent: Tuesday, July 05, 2011 2:40 PM</a:t>
            </a: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en-US" sz="2000" b="1">
                <a:latin typeface="Calibri" pitchFamily="34" charset="0"/>
              </a:rPr>
              <a:t>Subject: Re:</a:t>
            </a:r>
            <a:endParaRPr lang="pt-BR" sz="20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CARA SENHORA, PAZ E BEM!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 	Sou Lucia Barros - Coordenadora Escolar da E.E.F.M FREI POLICARPO, situada em Canindé- Ceará.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As turmas são de 1ª ANO DO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ENSINO MÉDIO</a:t>
            </a:r>
            <a:r>
              <a:rPr lang="pt-BR" sz="2800" b="1">
                <a:latin typeface="Calibri" pitchFamily="34" charset="0"/>
              </a:rPr>
              <a:t>, totalizando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nove (09) turmas</a:t>
            </a:r>
            <a:r>
              <a:rPr lang="pt-BR" sz="2800" b="1">
                <a:latin typeface="Calibri" pitchFamily="34" charset="0"/>
              </a:rPr>
              <a:t> nos turnos manhã, tarde e noite.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...... é um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material riquíssimo</a:t>
            </a:r>
            <a:r>
              <a:rPr lang="pt-BR" sz="2800" b="1">
                <a:latin typeface="Calibri" pitchFamily="34" charset="0"/>
              </a:rPr>
              <a:t> que pode ser utilizado nas aulas .....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pt-BR" sz="10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pt-BR" sz="1000" b="1">
              <a:latin typeface="Calibri" pitchFamily="34" charset="0"/>
            </a:endParaRP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Abraços </a:t>
            </a: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Lucia Barros</a:t>
            </a: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Coordenadora escolar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4"/>
          <p:cNvSpPr>
            <a:spLocks/>
          </p:cNvSpPr>
          <p:nvPr/>
        </p:nvSpPr>
        <p:spPr bwMode="auto">
          <a:xfrm>
            <a:off x="395288" y="549275"/>
            <a:ext cx="8229600" cy="5975350"/>
          </a:xfrm>
          <a:prstGeom prst="rect">
            <a:avLst/>
          </a:prstGeom>
          <a:gradFill rotWithShape="1">
            <a:gsLst>
              <a:gs pos="0">
                <a:srgbClr val="C0F6F6"/>
              </a:gs>
              <a:gs pos="100000">
                <a:srgbClr val="E9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</a:t>
            </a:r>
          </a:p>
          <a:p>
            <a:pPr marL="342900" indent="-342900" eaLnBrk="0" hangingPunct="0">
              <a:lnSpc>
                <a:spcPct val="70000"/>
              </a:lnSpc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</a:t>
            </a:r>
            <a:r>
              <a:rPr lang="pt-BR" sz="2400" b="1">
                <a:latin typeface="Calibri" pitchFamily="34" charset="0"/>
              </a:rPr>
              <a:t>From: caminhos@bemviver.org</a:t>
            </a:r>
            <a:br>
              <a:rPr lang="pt-BR" sz="2400" b="1">
                <a:latin typeface="Calibri" pitchFamily="34" charset="0"/>
              </a:rPr>
            </a:br>
            <a:r>
              <a:rPr lang="pt-BR" sz="2400" b="1">
                <a:latin typeface="Calibri" pitchFamily="34" charset="0"/>
              </a:rPr>
              <a:t>To: silva_nia_@hotmail.com</a:t>
            </a:r>
            <a:br>
              <a:rPr lang="pt-BR" sz="2400" b="1">
                <a:latin typeface="Calibri" pitchFamily="34" charset="0"/>
              </a:rPr>
            </a:br>
            <a:r>
              <a:rPr lang="pt-BR" sz="2400" b="1">
                <a:latin typeface="Calibri" pitchFamily="34" charset="0"/>
              </a:rPr>
              <a:t>Subject: Re: O livro Ensinando Valores Humanos a Crianças e Adolescentes</a:t>
            </a:r>
            <a:br>
              <a:rPr lang="pt-BR" sz="2400" b="1">
                <a:latin typeface="Calibri" pitchFamily="34" charset="0"/>
              </a:rPr>
            </a:br>
            <a:r>
              <a:rPr lang="pt-BR" sz="2400" b="1">
                <a:latin typeface="Calibri" pitchFamily="34" charset="0"/>
              </a:rPr>
              <a:t>Date: Mon, 18 Jan 2010 09:04:21 -0300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pt-BR" sz="24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AGRADEÇO DE CORAÇÃO PELO MATERIAL ENVIADO, VAI SER DE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GRANDE UTILIDADE</a:t>
            </a:r>
            <a:r>
              <a:rPr lang="pt-BR" sz="2800" b="1">
                <a:latin typeface="Calibri" pitchFamily="34" charset="0"/>
              </a:rPr>
              <a:t>, POIS ALEM DE SER TRABALHADO NA ESCOLA SERVIRÁ DE BASE PARA UM </a:t>
            </a:r>
            <a:r>
              <a:rPr lang="pt-BR" sz="2800" b="1">
                <a:solidFill>
                  <a:schemeClr val="hlink"/>
                </a:solidFill>
                <a:latin typeface="Calibri" pitchFamily="34" charset="0"/>
              </a:rPr>
              <a:t>PROJETO QUE SERA DESENVOLVIDO NA CADEIA</a:t>
            </a:r>
            <a:r>
              <a:rPr lang="pt-BR" sz="2800" b="1">
                <a:latin typeface="Calibri" pitchFamily="34" charset="0"/>
              </a:rPr>
              <a:t> AQUI DE MINHA CIDADE.</a:t>
            </a:r>
            <a:br>
              <a:rPr lang="pt-BR" sz="2800" b="1">
                <a:latin typeface="Calibri" pitchFamily="34" charset="0"/>
              </a:rPr>
            </a:br>
            <a:r>
              <a:rPr lang="pt-BR" sz="2800" b="1">
                <a:latin typeface="Calibri" pitchFamily="34" charset="0"/>
              </a:rPr>
              <a:t>DEUS ABENÇOE!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pt-BR" sz="2800" b="1">
              <a:solidFill>
                <a:schemeClr val="hlink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/>
          </p:cNvSpPr>
          <p:nvPr/>
        </p:nvSpPr>
        <p:spPr bwMode="auto">
          <a:xfrm>
            <a:off x="468313" y="404813"/>
            <a:ext cx="8229600" cy="6048375"/>
          </a:xfrm>
          <a:prstGeom prst="rect">
            <a:avLst/>
          </a:prstGeom>
          <a:gradFill rotWithShape="1">
            <a:gsLst>
              <a:gs pos="0">
                <a:srgbClr val="C0F6F6"/>
              </a:gs>
              <a:gs pos="100000">
                <a:srgbClr val="E9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----- Original Message ----- </a:t>
            </a: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From: </a:t>
            </a:r>
            <a:r>
              <a:rPr lang="pt-BR" sz="2400" b="1">
                <a:latin typeface="Calibri" pitchFamily="34" charset="0"/>
                <a:hlinkClick r:id="rId2" tooltip="alcineibarbosa@yahoo.com.br"/>
              </a:rPr>
              <a:t>Alcinei Alves Barbosa</a:t>
            </a:r>
            <a:r>
              <a:rPr lang="pt-BR" sz="2400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To: </a:t>
            </a:r>
            <a:r>
              <a:rPr lang="pt-BR" sz="2400" b="1">
                <a:latin typeface="Calibri" pitchFamily="34" charset="0"/>
                <a:hlinkClick r:id="rId3" tooltip="caminhos2008@gmail.com"/>
              </a:rPr>
              <a:t>Saara Nousiainen</a:t>
            </a:r>
            <a:r>
              <a:rPr lang="pt-BR" sz="2400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Cc: </a:t>
            </a:r>
            <a:r>
              <a:rPr lang="pt-BR" sz="2400" b="1">
                <a:latin typeface="Calibri" pitchFamily="34" charset="0"/>
                <a:hlinkClick r:id="rId2" tooltip="alcineibarbosa@yahoo.com.br"/>
              </a:rPr>
              <a:t>ALCINEI ALVES BARBOSA</a:t>
            </a:r>
            <a:r>
              <a:rPr lang="pt-BR" sz="2400" b="1">
                <a:latin typeface="Calibri" pitchFamily="34" charset="0"/>
              </a:rPr>
              <a:t> </a:t>
            </a: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Sent: Saturday, April 17, 2010 11:49 PM</a:t>
            </a:r>
          </a:p>
          <a:p>
            <a:pPr marL="342900" indent="-342900" eaLnBrk="0" hangingPunct="0">
              <a:lnSpc>
                <a:spcPct val="75000"/>
              </a:lnSpc>
              <a:buFont typeface="Arial" charset="0"/>
              <a:buNone/>
            </a:pPr>
            <a:r>
              <a:rPr lang="pt-BR" sz="2400" b="1">
                <a:latin typeface="Calibri" pitchFamily="34" charset="0"/>
              </a:rPr>
              <a:t>Subject: Re: Novas aulas de valores humanos para a escola</a:t>
            </a:r>
          </a:p>
          <a:p>
            <a:pPr marL="342900" indent="-342900" eaLnBrk="0" hangingPunct="0">
              <a:buFont typeface="Arial" charset="0"/>
              <a:buNone/>
            </a:pPr>
            <a:endParaRPr lang="pt-BR" sz="2800" b="1">
              <a:latin typeface="Calibri" pitchFamily="34" charset="0"/>
            </a:endParaRPr>
          </a:p>
          <a:p>
            <a:pPr marL="342900" indent="-342900" eaLnBrk="0" hangingPunct="0"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BELÍSSIMO PROJETO. NA ESCOLA ESTADUAL SANTOS DUMONT NA CIDADE DE PAI PEDRO MINAS GERAIS ESTÁ SENDO DESENVOLVIDO COM </a:t>
            </a:r>
            <a:r>
              <a:rPr lang="pt-BR" sz="2800" b="1">
                <a:solidFill>
                  <a:srgbClr val="0000C8"/>
                </a:solidFill>
                <a:latin typeface="Calibri" pitchFamily="34" charset="0"/>
              </a:rPr>
              <a:t>PARTICIPAÇÃO EM MASSA DOS ALUNOS E PROFESSORES</a:t>
            </a:r>
            <a:r>
              <a:rPr lang="pt-BR" sz="2800" b="1">
                <a:latin typeface="Calibri" pitchFamily="34" charset="0"/>
              </a:rPr>
              <a:t>. PARABÉNS PARA A EQUIPE QUE ELABOROU ESSE MATERIAL. </a:t>
            </a:r>
          </a:p>
          <a:p>
            <a:pPr marL="342900" indent="-342900" eaLnBrk="0" hangingPunct="0"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ATENCIOSAMENTE</a:t>
            </a:r>
          </a:p>
          <a:p>
            <a:pPr marL="342900" indent="-342900" eaLnBrk="0" hangingPunct="0"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ALCINEI ALVES </a:t>
            </a:r>
          </a:p>
          <a:p>
            <a:pPr marL="342900" indent="-342900" eaLnBrk="0" hangingPunct="0">
              <a:buFont typeface="Arial" charset="0"/>
              <a:buNone/>
            </a:pPr>
            <a:r>
              <a:rPr lang="pt-BR" sz="2800" b="1">
                <a:latin typeface="Calibri" pitchFamily="34" charset="0"/>
              </a:rPr>
              <a:t>	SUPERVISORA DA ESCOLA ACIMA CITADA.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/>
          </p:cNvSpPr>
          <p:nvPr>
            <p:ph type="body" idx="1"/>
          </p:nvPr>
        </p:nvSpPr>
        <p:spPr>
          <a:xfrm>
            <a:off x="468313" y="333375"/>
            <a:ext cx="8229600" cy="5821363"/>
          </a:xfrm>
          <a:gradFill rotWithShape="1">
            <a:gsLst>
              <a:gs pos="0">
                <a:srgbClr val="C0F6F6"/>
              </a:gs>
              <a:gs pos="100000">
                <a:srgbClr val="E9FDFD"/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75000"/>
              </a:lnSpc>
              <a:spcBef>
                <a:spcPct val="0"/>
              </a:spcBef>
              <a:buFont typeface="Arial" charset="0"/>
              <a:buNone/>
            </a:pPr>
            <a:endParaRPr lang="en-US" b="1"/>
          </a:p>
          <a:p>
            <a:pPr>
              <a:lnSpc>
                <a:spcPct val="75000"/>
              </a:lnSpc>
              <a:spcBef>
                <a:spcPct val="0"/>
              </a:spcBef>
              <a:buFont typeface="Arial" charset="0"/>
              <a:buNone/>
            </a:pPr>
            <a:r>
              <a:rPr lang="en-US" b="1"/>
              <a:t>From:</a:t>
            </a:r>
            <a:r>
              <a:rPr lang="en-US"/>
              <a:t> </a:t>
            </a:r>
            <a:r>
              <a:rPr lang="en-US" b="1">
                <a:hlinkClick r:id="rId2" tooltip="alzai_sales@hotmail.com"/>
              </a:rPr>
              <a:t>Alzai Amorim</a:t>
            </a:r>
            <a:r>
              <a:rPr lang="en-US" b="1"/>
              <a:t> 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Arial" charset="0"/>
              <a:buNone/>
            </a:pPr>
            <a:r>
              <a:rPr lang="en-US" b="1"/>
              <a:t>To: </a:t>
            </a:r>
            <a:r>
              <a:rPr lang="en-US" b="1">
                <a:hlinkClick r:id="rId3" tooltip="caminhos2008@gmail.com"/>
              </a:rPr>
              <a:t>caminhos2008@gmail.com</a:t>
            </a:r>
            <a:r>
              <a:rPr lang="en-US" b="1"/>
              <a:t> 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Arial" charset="0"/>
              <a:buNone/>
            </a:pPr>
            <a:r>
              <a:rPr lang="en-US" b="1"/>
              <a:t>Sent: Friday, May 20, 2011 9:00 AM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Arial" charset="0"/>
              <a:buNone/>
            </a:pPr>
            <a:r>
              <a:rPr lang="en-US" b="1"/>
              <a:t>Subject: Valores Humanos</a:t>
            </a:r>
            <a:endParaRPr lang="pt-BR" b="1"/>
          </a:p>
          <a:p>
            <a:pPr>
              <a:buFont typeface="Arial" charset="0"/>
              <a:buNone/>
            </a:pPr>
            <a:r>
              <a:rPr lang="pt-BR" b="1"/>
              <a:t>	</a:t>
            </a:r>
          </a:p>
          <a:p>
            <a:pPr>
              <a:buFont typeface="Arial" charset="0"/>
              <a:buNone/>
            </a:pPr>
            <a:r>
              <a:rPr lang="pt-BR" b="1"/>
              <a:t>	Olá, Saara.</a:t>
            </a:r>
          </a:p>
          <a:p>
            <a:pPr>
              <a:buFont typeface="Arial" charset="0"/>
              <a:buNone/>
            </a:pPr>
            <a:r>
              <a:rPr lang="pt-BR" b="1"/>
              <a:t> 	Desde 2008 trabalhamos com Cinco Minutos de Valores Humanos. </a:t>
            </a:r>
            <a:r>
              <a:rPr lang="pt-BR" b="1">
                <a:solidFill>
                  <a:schemeClr val="hlink"/>
                </a:solidFill>
              </a:rPr>
              <a:t>Obtivemos resultados excelentes......</a:t>
            </a:r>
          </a:p>
          <a:p>
            <a:pPr>
              <a:buFont typeface="Arial" charset="0"/>
              <a:buNone/>
            </a:pPr>
            <a:r>
              <a:rPr lang="pt-BR" b="1"/>
              <a:t>	Municipio de Coroatá - MA</a:t>
            </a:r>
            <a:r>
              <a:rPr lang="pt-BR"/>
              <a:t> 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b="1"/>
              <a:t> </a:t>
            </a:r>
          </a:p>
        </p:txBody>
      </p:sp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468313" y="3584575"/>
            <a:ext cx="8243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" name="Título 1"/>
          <p:cNvSpPr>
            <a:spLocks/>
          </p:cNvSpPr>
          <p:nvPr/>
        </p:nvSpPr>
        <p:spPr bwMode="auto">
          <a:xfrm>
            <a:off x="323850" y="404813"/>
            <a:ext cx="8569325" cy="5976937"/>
          </a:xfrm>
          <a:prstGeom prst="rect">
            <a:avLst/>
          </a:prstGeom>
          <a:gradFill rotWithShape="1">
            <a:gsLst>
              <a:gs pos="0">
                <a:srgbClr val="F0FCEA"/>
              </a:gs>
              <a:gs pos="100000">
                <a:srgbClr val="E1F5CF"/>
              </a:gs>
            </a:gsLst>
            <a:lin ang="5400000" scaled="1"/>
          </a:gra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pt-BR" sz="3200">
                <a:latin typeface="Calibri" pitchFamily="34" charset="0"/>
              </a:rPr>
              <a:t>			</a:t>
            </a:r>
            <a:r>
              <a:rPr lang="pt-BR" sz="3200" b="1">
                <a:solidFill>
                  <a:srgbClr val="0000C8"/>
                </a:solidFill>
                <a:latin typeface="Calibri" pitchFamily="34" charset="0"/>
              </a:rPr>
              <a:t>Cinco minutos</a:t>
            </a:r>
            <a:r>
              <a:rPr lang="pt-BR" sz="3200" b="1">
                <a:latin typeface="Calibri" pitchFamily="34" charset="0"/>
              </a:rPr>
              <a:t> é um tempo 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curto</a:t>
            </a:r>
            <a:r>
              <a:rPr lang="pt-BR" sz="3200" b="1">
                <a:latin typeface="Calibri" pitchFamily="34" charset="0"/>
              </a:rPr>
              <a:t> 			o bastante para não atrapalhar o 			andamento normal das </a:t>
            </a:r>
          </a:p>
          <a:p>
            <a:pPr>
              <a:defRPr/>
            </a:pPr>
            <a:r>
              <a:rPr lang="pt-BR" sz="3200" b="1">
                <a:latin typeface="Calibri" pitchFamily="34" charset="0"/>
              </a:rPr>
              <a:t>			atividades escolares, mas é 				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grande o suficiente</a:t>
            </a:r>
            <a:r>
              <a:rPr lang="pt-BR" sz="3200" b="1">
                <a:latin typeface="Calibri" pitchFamily="34" charset="0"/>
              </a:rPr>
              <a:t> para infundir nas novas gerações 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valores e mudanças na mentalidade</a:t>
            </a:r>
            <a:r>
              <a:rPr lang="pt-BR" sz="3200" b="1">
                <a:latin typeface="Calibri" pitchFamily="34" charset="0"/>
              </a:rPr>
              <a:t>, que farão toda a diferença em seu futuro e no futuro da sociedade na qual estiverem inseridos.  </a:t>
            </a:r>
          </a:p>
          <a:p>
            <a:pPr eaLnBrk="0" hangingPunct="0">
              <a:defRPr/>
            </a:pPr>
            <a:endParaRPr lang="pt-BR" sz="3200" b="1">
              <a:latin typeface="Calibri" pitchFamily="34" charset="0"/>
            </a:endParaRPr>
          </a:p>
        </p:txBody>
      </p:sp>
      <p:pic>
        <p:nvPicPr>
          <p:cNvPr id="52228" name="Picture 6" descr="relog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981075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body" idx="4294967295"/>
          </p:nvPr>
        </p:nvSpPr>
        <p:spPr>
          <a:xfrm>
            <a:off x="457200" y="333375"/>
            <a:ext cx="8229600" cy="6119813"/>
          </a:xfrm>
          <a:gradFill rotWithShape="1">
            <a:gsLst>
              <a:gs pos="0">
                <a:srgbClr val="FDFEFC"/>
              </a:gs>
              <a:gs pos="100000">
                <a:srgbClr val="E4FADE"/>
              </a:gs>
            </a:gsLst>
            <a:lin ang="5400000" scaled="1"/>
          </a:gradFill>
          <a:ln w="19050" cap="flat" algn="ctr">
            <a:solidFill>
              <a:schemeClr val="accent2"/>
            </a:solidFill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t-BR" b="1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t-BR" b="1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t-BR" b="1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t-BR" b="1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t-BR" b="1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t-BR" b="1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t-BR" b="1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t-BR" b="1" dirty="0"/>
              <a:t>Cinco Minutos de Valores Humanos</a:t>
            </a:r>
            <a:br>
              <a:rPr lang="pt-BR" b="1" dirty="0"/>
            </a:br>
            <a:r>
              <a:rPr lang="pt-BR" b="1" dirty="0"/>
              <a:t>para a Escola</a:t>
            </a:r>
            <a:br>
              <a:rPr lang="pt-BR" b="1" dirty="0"/>
            </a:br>
            <a:r>
              <a:rPr lang="pt-BR" b="1" dirty="0"/>
              <a:t> </a:t>
            </a:r>
            <a:r>
              <a:rPr lang="pt-BR" sz="2400" b="1" dirty="0">
                <a:hlinkClick r:id="rId2"/>
              </a:rPr>
              <a:t>www.cincominutosdevalores.org</a:t>
            </a:r>
            <a:endParaRPr lang="pt-BR" sz="2400" b="1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t-BR" sz="2400" b="1" dirty="0"/>
              <a:t>	Tel. 85  3249-6812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pt-BR" sz="2800" b="1" dirty="0"/>
              <a:t>A melhor das heranças para nossos descendentes</a:t>
            </a:r>
            <a:endParaRPr lang="pt-BR" b="1" dirty="0"/>
          </a:p>
        </p:txBody>
      </p:sp>
      <p:pic>
        <p:nvPicPr>
          <p:cNvPr id="53250" name="Picture 12" descr="P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76250"/>
            <a:ext cx="6697662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824413"/>
          </a:xfrm>
          <a:gradFill rotWithShape="1">
            <a:gsLst>
              <a:gs pos="0">
                <a:srgbClr val="FFF1E5"/>
              </a:gs>
              <a:gs pos="100000">
                <a:srgbClr val="FFCA9F"/>
              </a:gs>
            </a:gsLst>
            <a:lin ang="5400000" scaled="1"/>
          </a:gradFill>
          <a:ln w="38100" cap="flat" algn="ctr">
            <a:solidFill>
              <a:srgbClr val="D1FC9E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t-BR" sz="1000" b="1"/>
              <a:t>.</a:t>
            </a:r>
          </a:p>
          <a:p>
            <a:pPr algn="ctr">
              <a:buFont typeface="Arial" charset="0"/>
              <a:buNone/>
              <a:defRPr/>
            </a:pPr>
            <a:r>
              <a:rPr lang="pt-BR" b="1"/>
              <a:t>	Só é possível reverter esse surto de valores negativos que assola a sociedade, mediante mudança completa na mentalidade vigente.</a:t>
            </a:r>
          </a:p>
          <a:p>
            <a:pPr algn="ctr">
              <a:lnSpc>
                <a:spcPct val="135000"/>
              </a:lnSpc>
              <a:buFont typeface="Arial" charset="0"/>
              <a:buNone/>
              <a:defRPr/>
            </a:pPr>
            <a:r>
              <a:rPr lang="pt-BR" sz="4400" b="1">
                <a:solidFill>
                  <a:schemeClr val="hlink"/>
                </a:solidFill>
              </a:rPr>
              <a:t>Como?</a:t>
            </a:r>
          </a:p>
          <a:p>
            <a:pPr algn="ctr">
              <a:lnSpc>
                <a:spcPct val="40000"/>
              </a:lnSpc>
              <a:spcBef>
                <a:spcPct val="30000"/>
              </a:spcBef>
              <a:buFont typeface="Arial" charset="0"/>
              <a:buNone/>
              <a:defRPr/>
            </a:pPr>
            <a:endParaRPr lang="pt-BR" b="1"/>
          </a:p>
          <a:p>
            <a:pPr algn="ctr">
              <a:lnSpc>
                <a:spcPct val="40000"/>
              </a:lnSpc>
              <a:spcBef>
                <a:spcPct val="25000"/>
              </a:spcBef>
              <a:spcAft>
                <a:spcPct val="25000"/>
              </a:spcAft>
              <a:buFont typeface="Arial" charset="0"/>
              <a:buNone/>
              <a:defRPr/>
            </a:pPr>
            <a:r>
              <a:rPr lang="pt-BR" b="1"/>
              <a:t>Com a introdução de</a:t>
            </a:r>
            <a:r>
              <a:rPr lang="pt-BR" sz="3600" b="1"/>
              <a:t> </a:t>
            </a:r>
          </a:p>
          <a:p>
            <a:pPr algn="ctr" eaLnBrk="1" hangingPunct="1">
              <a:lnSpc>
                <a:spcPct val="40000"/>
              </a:lnSpc>
              <a:spcBef>
                <a:spcPct val="25000"/>
              </a:spcBef>
              <a:spcAft>
                <a:spcPct val="25000"/>
              </a:spcAft>
              <a:buFont typeface="Arial" charset="0"/>
              <a:buNone/>
              <a:defRPr/>
            </a:pPr>
            <a:r>
              <a:rPr lang="pt-BR" sz="4000" b="1">
                <a:solidFill>
                  <a:schemeClr val="hlink"/>
                </a:solidFill>
              </a:rPr>
              <a:t>Valores Humanos</a:t>
            </a:r>
            <a:r>
              <a:rPr lang="pt-BR" sz="4000" b="1"/>
              <a:t> </a:t>
            </a:r>
          </a:p>
          <a:p>
            <a:pPr algn="ctr" eaLnBrk="1" hangingPunct="1">
              <a:lnSpc>
                <a:spcPct val="40000"/>
              </a:lnSpc>
              <a:spcBef>
                <a:spcPct val="25000"/>
              </a:spcBef>
              <a:spcAft>
                <a:spcPct val="25000"/>
              </a:spcAft>
              <a:buFont typeface="Arial" charset="0"/>
              <a:buNone/>
              <a:defRPr/>
            </a:pPr>
            <a:r>
              <a:rPr lang="pt-BR" b="1"/>
              <a:t>no cotidiano das pessoas.</a:t>
            </a:r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38100" cap="flat" algn="ctr">
            <a:solidFill>
              <a:srgbClr val="D1FC9E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t-BR" b="1"/>
              <a:t>Solução?</a:t>
            </a:r>
          </a:p>
        </p:txBody>
      </p:sp>
      <p:pic>
        <p:nvPicPr>
          <p:cNvPr id="18435" name="Picture 7" descr="du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3736975"/>
            <a:ext cx="1660525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439863"/>
          </a:xfr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57150" cap="flat" algn="ctr">
            <a:solidFill>
              <a:srgbClr val="D1FC9E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000000"/>
                </a:solidFill>
              </a:rPr>
              <a:t>Por onde começar?</a:t>
            </a:r>
            <a:endParaRPr lang="pt-BR" sz="6000" b="1"/>
          </a:p>
        </p:txBody>
      </p:sp>
      <p:sp>
        <p:nvSpPr>
          <p:cNvPr id="3" name="Título 1"/>
          <p:cNvSpPr>
            <a:spLocks/>
          </p:cNvSpPr>
          <p:nvPr/>
        </p:nvSpPr>
        <p:spPr bwMode="auto">
          <a:xfrm>
            <a:off x="539750" y="1989138"/>
            <a:ext cx="8229600" cy="4176712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57150" algn="ctr">
            <a:solidFill>
              <a:srgbClr val="D1FC9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5000"/>
              </a:spcBef>
              <a:defRPr/>
            </a:pPr>
            <a:br>
              <a:rPr lang="pt-BR" sz="800" b="1">
                <a:latin typeface="Calibri" pitchFamily="34" charset="0"/>
              </a:rPr>
            </a:br>
            <a:r>
              <a:rPr lang="pt-BR" sz="4000" b="1">
                <a:latin typeface="Calibri" pitchFamily="34" charset="0"/>
              </a:rPr>
              <a:t>Pela população infanto-juvenil</a:t>
            </a:r>
            <a:br>
              <a:rPr lang="pt-BR" sz="4000" b="1">
                <a:latin typeface="Calibri" pitchFamily="34" charset="0"/>
              </a:rPr>
            </a:br>
            <a:endParaRPr lang="pt-BR" sz="1400" b="1">
              <a:latin typeface="Calibri" pitchFamily="34" charset="0"/>
            </a:endParaRPr>
          </a:p>
          <a:p>
            <a:pPr algn="ctr">
              <a:spcBef>
                <a:spcPct val="15000"/>
              </a:spcBef>
              <a:defRPr/>
            </a:pPr>
            <a:r>
              <a:rPr lang="pt-BR" sz="3200" b="1">
                <a:latin typeface="Calibri" pitchFamily="34" charset="0"/>
              </a:rPr>
              <a:t>1 - É mais receptiva e ainda 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não se contaminou</a:t>
            </a:r>
            <a:r>
              <a:rPr lang="pt-BR" sz="3200" b="1">
                <a:latin typeface="Calibri" pitchFamily="34" charset="0"/>
              </a:rPr>
              <a:t> totalmente pela mentalidade vigente.</a:t>
            </a:r>
          </a:p>
          <a:p>
            <a:pPr algn="ctr">
              <a:spcBef>
                <a:spcPct val="15000"/>
              </a:spcBef>
              <a:defRPr/>
            </a:pPr>
            <a:r>
              <a:rPr lang="pt-BR" sz="3200" b="1">
                <a:latin typeface="Calibri" pitchFamily="34" charset="0"/>
              </a:rPr>
              <a:t>2 -</a:t>
            </a:r>
            <a:r>
              <a:rPr lang="pt-BR" b="1"/>
              <a:t> </a:t>
            </a:r>
            <a:r>
              <a:rPr lang="pt-BR" sz="3200" b="1">
                <a:latin typeface="Calibri" pitchFamily="34" charset="0"/>
              </a:rPr>
              <a:t>Está mais acessível, pois o ensino de Valores Humanos pode ser </a:t>
            </a:r>
            <a:r>
              <a:rPr lang="pt-BR" sz="3200" b="1">
                <a:solidFill>
                  <a:schemeClr val="hlink"/>
                </a:solidFill>
                <a:latin typeface="Calibri" pitchFamily="34" charset="0"/>
              </a:rPr>
              <a:t>ministrado pelos professores em sala de aula.</a:t>
            </a:r>
            <a:br>
              <a:rPr lang="pt-BR" sz="3200" b="1">
                <a:solidFill>
                  <a:schemeClr val="hlink"/>
                </a:solidFill>
                <a:latin typeface="Calibri" pitchFamily="34" charset="0"/>
              </a:rPr>
            </a:br>
            <a:endParaRPr lang="pt-BR" sz="3200" b="1">
              <a:solidFill>
                <a:schemeClr val="hlink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/>
          </p:cNvSpPr>
          <p:nvPr/>
        </p:nvSpPr>
        <p:spPr bwMode="auto">
          <a:xfrm>
            <a:off x="468313" y="1628775"/>
            <a:ext cx="8229600" cy="4897438"/>
          </a:xfrm>
          <a:prstGeom prst="rect">
            <a:avLst/>
          </a:prstGeom>
          <a:gradFill rotWithShape="1">
            <a:gsLst>
              <a:gs pos="0">
                <a:srgbClr val="FEF1E2"/>
              </a:gs>
              <a:gs pos="100000">
                <a:srgbClr val="FACB98"/>
              </a:gs>
            </a:gsLst>
            <a:lin ang="5400000" scaled="1"/>
          </a:gradFill>
          <a:ln w="57150" algn="ctr">
            <a:solidFill>
              <a:srgbClr val="C2F89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pt-BR" sz="3600" b="1">
                <a:latin typeface="Calibri" pitchFamily="34" charset="0"/>
              </a:rPr>
              <a:t>Formou-se nos meios educacionais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pt-BR" sz="3600" b="1">
                <a:latin typeface="Calibri" pitchFamily="34" charset="0"/>
              </a:rPr>
              <a:t> do Brasil o entendimento de que os Valores Humanos já são e serão contemplados nas aulas de Filosofia, Sociologia, Ética, Cidadania e na disciplina Direitos Humanos que o Conselho Nacional de Educação (CNE) deseja incluir nos currículos escolares</a:t>
            </a:r>
            <a:r>
              <a:rPr lang="pt-BR" sz="4000" b="1">
                <a:latin typeface="Calibri" pitchFamily="34" charset="0"/>
              </a:rPr>
              <a:t>.</a:t>
            </a:r>
          </a:p>
        </p:txBody>
      </p:sp>
      <p:sp>
        <p:nvSpPr>
          <p:cNvPr id="2" name="Título 1"/>
          <p:cNvSpPr>
            <a:spLocks/>
          </p:cNvSpPr>
          <p:nvPr/>
        </p:nvSpPr>
        <p:spPr bwMode="auto">
          <a:xfrm>
            <a:off x="468313" y="260350"/>
            <a:ext cx="8229600" cy="1152525"/>
          </a:xfrm>
          <a:prstGeom prst="rect">
            <a:avLst/>
          </a:prstGeom>
          <a:gradFill rotWithShape="1">
            <a:gsLst>
              <a:gs pos="0">
                <a:srgbClr val="FBD5AB"/>
              </a:gs>
              <a:gs pos="100000">
                <a:srgbClr val="FEF1E2"/>
              </a:gs>
            </a:gsLst>
            <a:lin ang="5400000" scaled="1"/>
          </a:gradFill>
          <a:ln w="57150" algn="ctr">
            <a:solidFill>
              <a:srgbClr val="D1FC9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pt-BR" sz="4400" b="1">
                <a:latin typeface="Calibri" pitchFamily="34" charset="0"/>
              </a:rPr>
              <a:t>Esclarecimento importante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6"/>
          <p:cNvSpPr txBox="1">
            <a:spLocks noChangeArrowheads="1"/>
          </p:cNvSpPr>
          <p:nvPr/>
        </p:nvSpPr>
        <p:spPr bwMode="auto">
          <a:xfrm>
            <a:off x="611188" y="4097338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" name="Título 1"/>
          <p:cNvSpPr>
            <a:spLocks/>
          </p:cNvSpPr>
          <p:nvPr/>
        </p:nvSpPr>
        <p:spPr bwMode="auto">
          <a:xfrm>
            <a:off x="468313" y="981075"/>
            <a:ext cx="8229600" cy="4608513"/>
          </a:xfrm>
          <a:prstGeom prst="rect">
            <a:avLst/>
          </a:prstGeom>
          <a:gradFill rotWithShape="1">
            <a:gsLst>
              <a:gs pos="0">
                <a:srgbClr val="FEF1E2"/>
              </a:gs>
              <a:gs pos="100000">
                <a:srgbClr val="FBD5AB"/>
              </a:gs>
            </a:gsLst>
            <a:lin ang="5400000" scaled="1"/>
          </a:gradFill>
          <a:ln w="38100" algn="ctr">
            <a:solidFill>
              <a:srgbClr val="D3FAAC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pt-BR" sz="5400" b="1">
                <a:latin typeface="Calibri" pitchFamily="34" charset="0"/>
              </a:rPr>
              <a:t>Esse é um grave equívoco</a:t>
            </a:r>
            <a:br>
              <a:rPr lang="pt-BR" sz="5400" b="1">
                <a:latin typeface="Calibri" pitchFamily="34" charset="0"/>
              </a:rPr>
            </a:br>
            <a:r>
              <a:rPr lang="pt-BR" sz="4000" b="1">
                <a:latin typeface="Calibri" pitchFamily="34" charset="0"/>
              </a:rPr>
              <a:t>que pode vir a </a:t>
            </a:r>
            <a:r>
              <a:rPr lang="pt-BR" sz="4000" b="1">
                <a:solidFill>
                  <a:schemeClr val="hlink"/>
                </a:solidFill>
                <a:latin typeface="Calibri" pitchFamily="34" charset="0"/>
              </a:rPr>
              <a:t>atrasar por muitos</a:t>
            </a:r>
            <a:r>
              <a:rPr lang="pt-BR" sz="4000" b="1">
                <a:latin typeface="Calibri" pitchFamily="34" charset="0"/>
              </a:rPr>
              <a:t> anos o início de um processo de mudanças estruturais no país.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EF3E6"/>
              </a:gs>
              <a:gs pos="100000">
                <a:srgbClr val="FDD7AD"/>
              </a:gs>
            </a:gsLst>
            <a:lin ang="5400000" scaled="1"/>
          </a:gradFill>
          <a:ln w="38100">
            <a:solidFill>
              <a:srgbClr val="D3FAAC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pt-BR" sz="4800" b="1"/>
              <a:t>Fundamentação</a:t>
            </a:r>
          </a:p>
        </p:txBody>
      </p:sp>
      <p:sp>
        <p:nvSpPr>
          <p:cNvPr id="22530" name="Rectangle 5"/>
          <p:cNvSpPr>
            <a:spLocks/>
          </p:cNvSpPr>
          <p:nvPr/>
        </p:nvSpPr>
        <p:spPr bwMode="auto">
          <a:xfrm>
            <a:off x="468313" y="1700213"/>
            <a:ext cx="8229600" cy="4608512"/>
          </a:xfrm>
          <a:prstGeom prst="rect">
            <a:avLst/>
          </a:prstGeom>
          <a:gradFill rotWithShape="1">
            <a:gsLst>
              <a:gs pos="0">
                <a:srgbClr val="FEF3E6"/>
              </a:gs>
              <a:gs pos="100000">
                <a:srgbClr val="FDD7AD"/>
              </a:gs>
            </a:gsLst>
            <a:lin ang="5400000" scaled="1"/>
          </a:gradFill>
          <a:ln w="38100">
            <a:solidFill>
              <a:srgbClr val="D3FAAC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br>
              <a:rPr lang="pt-BR" sz="4000" b="1">
                <a:latin typeface="Calibri" pitchFamily="34" charset="0"/>
              </a:rPr>
            </a:br>
            <a:r>
              <a:rPr lang="pt-BR" sz="3600" b="1">
                <a:latin typeface="Calibri" pitchFamily="34" charset="0"/>
              </a:rPr>
              <a:t>O grupo (informal) de pedagogos, responsável pelo Programa</a:t>
            </a:r>
            <a:br>
              <a:rPr lang="pt-BR" sz="3600" b="1">
                <a:latin typeface="Calibri" pitchFamily="34" charset="0"/>
              </a:rPr>
            </a:br>
            <a:r>
              <a:rPr lang="pt-BR" sz="3600" b="1">
                <a:latin typeface="Calibri" pitchFamily="34" charset="0"/>
              </a:rPr>
              <a:t> </a:t>
            </a:r>
            <a:r>
              <a:rPr lang="pt-BR" sz="3600" b="1" i="1">
                <a:solidFill>
                  <a:schemeClr val="hlink"/>
                </a:solidFill>
                <a:latin typeface="Calibri" pitchFamily="34" charset="0"/>
              </a:rPr>
              <a:t>Cinco Minutos de Valores Humanos para a Escola</a:t>
            </a:r>
            <a:r>
              <a:rPr lang="pt-BR" sz="3600" b="1">
                <a:latin typeface="Calibri" pitchFamily="34" charset="0"/>
              </a:rPr>
              <a:t>, junto com profissionais de outras áreas, faz a seguinte leitura:</a:t>
            </a:r>
          </a:p>
        </p:txBody>
      </p:sp>
      <p:pic>
        <p:nvPicPr>
          <p:cNvPr id="22531" name="Picture 8" descr="Flor da log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844675"/>
            <a:ext cx="143986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body" idx="1"/>
          </p:nvPr>
        </p:nvSpPr>
        <p:spPr>
          <a:xfrm>
            <a:off x="323850" y="2349500"/>
            <a:ext cx="8496300" cy="4103688"/>
          </a:xfrm>
          <a:gradFill rotWithShape="1">
            <a:gsLst>
              <a:gs pos="0">
                <a:srgbClr val="FEF3E6"/>
              </a:gs>
              <a:gs pos="100000">
                <a:srgbClr val="FDD7AD"/>
              </a:gs>
            </a:gsLst>
            <a:lin ang="5400000" scaled="1"/>
          </a:gradFill>
          <a:ln w="38100" cap="flat" algn="ctr">
            <a:solidFill>
              <a:srgbClr val="D3FAAC"/>
            </a:solidFill>
          </a:ln>
          <a:effectLst>
            <a:outerShdw dist="35921" dir="2700000" algn="ctr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endParaRPr lang="pt-BR" sz="2000" b="1"/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b="1"/>
              <a:t>Quando se ensina algo,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b="1"/>
              <a:t>utilizando-se apenas o modo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b="1"/>
              <a:t>discursivo, a recepção se dá em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b="1"/>
              <a:t>nível intelectual, ou seja, é uma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b="1">
                <a:solidFill>
                  <a:srgbClr val="0000EE"/>
                </a:solidFill>
              </a:rPr>
              <a:t>INFORMAÇÃO</a:t>
            </a:r>
            <a:r>
              <a:rPr lang="pt-BR" b="1"/>
              <a:t> que o receptor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b="1"/>
              <a:t>poderá, ou não, aplicar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b="1"/>
              <a:t>em seu cotidiano.</a:t>
            </a:r>
            <a:r>
              <a:rPr lang="pt-BR"/>
              <a:t> </a:t>
            </a:r>
          </a:p>
        </p:txBody>
      </p:sp>
      <p:pic>
        <p:nvPicPr>
          <p:cNvPr id="23554" name="Picture 18" descr="cerebr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830763"/>
            <a:ext cx="1908175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8" descr="profess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2708275"/>
            <a:ext cx="1833562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333375"/>
            <a:ext cx="8496300" cy="1800225"/>
          </a:xfrm>
          <a:gradFill rotWithShape="1">
            <a:gsLst>
              <a:gs pos="0">
                <a:srgbClr val="FEF3E6"/>
              </a:gs>
              <a:gs pos="100000">
                <a:srgbClr val="FDD7AD"/>
              </a:gs>
            </a:gsLst>
            <a:lin ang="5400000" scaled="1"/>
          </a:gradFill>
          <a:ln w="38100">
            <a:solidFill>
              <a:srgbClr val="D3FAAC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t-BR" sz="3200" b="1"/>
              <a:t>Os Valores Humanos não são meros conceitos racionais. Muito mais que isso, eles </a:t>
            </a:r>
            <a:r>
              <a:rPr lang="pt-BR" sz="3200" b="1">
                <a:solidFill>
                  <a:schemeClr val="hlink"/>
                </a:solidFill>
              </a:rPr>
              <a:t>formam a pessoa por inteiro</a:t>
            </a:r>
            <a:r>
              <a:rPr lang="pt-BR" sz="3200" b="1"/>
              <a:t>, na sua identidade.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2429</Words>
  <Application>Microsoft Office PowerPoint</Application>
  <PresentationFormat>Apresentação na tela (4:3)</PresentationFormat>
  <Paragraphs>264</Paragraphs>
  <Slides>37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0" baseType="lpstr">
      <vt:lpstr>Arial</vt:lpstr>
      <vt:lpstr>Calibri</vt:lpstr>
      <vt:lpstr>Tema do Office</vt:lpstr>
      <vt:lpstr>Apresentação do PowerPoint</vt:lpstr>
      <vt:lpstr>VALORES HUMANOS</vt:lpstr>
      <vt:lpstr>Apresentação do PowerPoint</vt:lpstr>
      <vt:lpstr>Solução?</vt:lpstr>
      <vt:lpstr>Por onde começar?</vt:lpstr>
      <vt:lpstr>Apresentação do PowerPoint</vt:lpstr>
      <vt:lpstr>Apresentação do PowerPoint</vt:lpstr>
      <vt:lpstr>Fundamentação</vt:lpstr>
      <vt:lpstr>Os Valores Humanos não são meros conceitos racionais. Muito mais que isso, eles formam a pessoa por inteiro, na sua identidade.</vt:lpstr>
      <vt:lpstr>Apresentação do PowerPoint</vt:lpstr>
      <vt:lpstr>Apresentação do PowerPoint</vt:lpstr>
      <vt:lpstr>Apresentação do PowerPoint</vt:lpstr>
      <vt:lpstr>Esse é um processo lento, para médio e longo prazo...     Mas, um caráter fortalecido em sua essência e princípios é o ponto de partida para se chegar a uma sociedade mais humana e ética.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APOIOS E DIVULGADORES</vt:lpstr>
      <vt:lpstr>Apresentação do PowerPoint</vt:lpstr>
      <vt:lpstr>Avaliações espontâneas de instituições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CINCO MINUTOS DE VALORES HUMANOS: relatos e avaliação de experiência exitosa</dc:title>
  <dc:creator>Socorro</dc:creator>
  <cp:lastModifiedBy>Saara Nousiainen</cp:lastModifiedBy>
  <cp:revision>76</cp:revision>
  <dcterms:created xsi:type="dcterms:W3CDTF">2010-11-04T00:00:40Z</dcterms:created>
  <dcterms:modified xsi:type="dcterms:W3CDTF">2023-04-16T13:28:55Z</dcterms:modified>
</cp:coreProperties>
</file>